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14.xml" ContentType="application/vnd.openxmlformats-officedocument.presentationml.slideLayout+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10.xml" ContentType="application/vnd.openxmlformats-officedocument.presentationml.slideLayout+xml"/>
  <Override PartName="/ppt/theme/theme15.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06.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Layouts/slideLayout179.xml" ContentType="application/vnd.openxmlformats-officedocument.presentationml.slideLayout+xml"/>
  <Override PartName="/ppt/slideLayouts/slideLayout213.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theme/theme14.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slides/slide40.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s/slide78.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56" r:id="rId16"/>
    <p:sldMasterId id="2147483869" r:id="rId17"/>
    <p:sldMasterId id="2147483882" r:id="rId18"/>
  </p:sldMasterIdLst>
  <p:notesMasterIdLst>
    <p:notesMasterId r:id="rId109"/>
  </p:notesMasterIdLst>
  <p:handoutMasterIdLst>
    <p:handoutMasterId r:id="rId110"/>
  </p:handoutMasterIdLst>
  <p:sldIdLst>
    <p:sldId id="256" r:id="rId19"/>
    <p:sldId id="257" r:id="rId20"/>
    <p:sldId id="258" r:id="rId21"/>
    <p:sldId id="259" r:id="rId22"/>
    <p:sldId id="260" r:id="rId23"/>
    <p:sldId id="261" r:id="rId24"/>
    <p:sldId id="262" r:id="rId25"/>
    <p:sldId id="346" r:id="rId26"/>
    <p:sldId id="264" r:id="rId27"/>
    <p:sldId id="347" r:id="rId28"/>
    <p:sldId id="348"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349"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50" r:id="rId102"/>
    <p:sldId id="340" r:id="rId103"/>
    <p:sldId id="341" r:id="rId104"/>
    <p:sldId id="342" r:id="rId105"/>
    <p:sldId id="343" r:id="rId106"/>
    <p:sldId id="344" r:id="rId107"/>
    <p:sldId id="345" r:id="rId108"/>
  </p:sldIdLst>
  <p:sldSz cx="9906000" cy="6858000" type="A4"/>
  <p:notesSz cx="10691813" cy="7559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46" autoAdjust="0"/>
  </p:normalViewPr>
  <p:slideViewPr>
    <p:cSldViewPr>
      <p:cViewPr varScale="1">
        <p:scale>
          <a:sx n="126" d="100"/>
          <a:sy n="126" d="100"/>
        </p:scale>
        <p:origin x="-306" y="-8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1" d="100"/>
          <a:sy n="121" d="100"/>
        </p:scale>
        <p:origin x="-1692" y="-114"/>
      </p:cViewPr>
      <p:guideLst>
        <p:guide orient="horz" pos="2381"/>
        <p:guide pos="3368"/>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07" Type="http://schemas.openxmlformats.org/officeDocument/2006/relationships/slide" Target="slides/slide89.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slide" Target="slides/slide69.xml"/><Relationship Id="rId102" Type="http://schemas.openxmlformats.org/officeDocument/2006/relationships/slide" Target="slides/slide84.xml"/><Relationship Id="rId110"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43.xml"/><Relationship Id="rId82" Type="http://schemas.openxmlformats.org/officeDocument/2006/relationships/slide" Target="slides/slide64.xml"/><Relationship Id="rId90" Type="http://schemas.openxmlformats.org/officeDocument/2006/relationships/slide" Target="slides/slide72.xml"/><Relationship Id="rId95" Type="http://schemas.openxmlformats.org/officeDocument/2006/relationships/slide" Target="slides/slide77.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13"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notesMaster" Target="notesMasters/notesMaster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55402" y="7180289"/>
            <a:ext cx="4634167" cy="378264"/>
          </a:xfrm>
          <a:prstGeom prst="rect">
            <a:avLst/>
          </a:prstGeom>
        </p:spPr>
        <p:txBody>
          <a:bodyPr vert="horz" lIns="91440" tIns="45720" rIns="91440" bIns="45720" rtlCol="0" anchor="b"/>
          <a:lstStyle>
            <a:lvl1pPr algn="r">
              <a:defRPr sz="1200"/>
            </a:lvl1pPr>
          </a:lstStyle>
          <a:p>
            <a:fld id="{D69B9EC2-3FA2-46BC-9F45-0D414D47A21B}"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3" name="PlaceHolder 1"/>
          <p:cNvSpPr>
            <a:spLocks noGrp="1"/>
          </p:cNvSpPr>
          <p:nvPr>
            <p:ph type="body"/>
          </p:nvPr>
        </p:nvSpPr>
        <p:spPr>
          <a:xfrm>
            <a:off x="1069227" y="3590781"/>
            <a:ext cx="8553309" cy="3401659"/>
          </a:xfrm>
          <a:prstGeom prst="rect">
            <a:avLst/>
          </a:prstGeom>
        </p:spPr>
        <p:txBody>
          <a:bodyPr lIns="0" tIns="0" rIns="0" bIns="0"/>
          <a:lstStyle/>
          <a:p>
            <a:r>
              <a:rPr lang="de-DE" sz="2000" strike="noStrike" spc="-1">
                <a:solidFill>
                  <a:srgbClr val="000000"/>
                </a:solidFill>
                <a:uFill>
                  <a:solidFill>
                    <a:srgbClr val="FFFFFF"/>
                  </a:solidFill>
                </a:uFill>
                <a:latin typeface="Arial"/>
              </a:rPr>
              <a:t>Click to edit the notes format</a:t>
            </a:r>
          </a:p>
        </p:txBody>
      </p:sp>
      <p:sp>
        <p:nvSpPr>
          <p:cNvPr id="844" name="PlaceHolder 2"/>
          <p:cNvSpPr>
            <a:spLocks noGrp="1"/>
          </p:cNvSpPr>
          <p:nvPr>
            <p:ph type="hdr"/>
          </p:nvPr>
        </p:nvSpPr>
        <p:spPr>
          <a:xfrm>
            <a:off x="0" y="0"/>
            <a:ext cx="4639937" cy="377736"/>
          </a:xfrm>
          <a:prstGeom prst="rect">
            <a:avLst/>
          </a:prstGeom>
        </p:spPr>
        <p:txBody>
          <a:bodyPr lIns="0" tIns="0" rIns="0" bIns="0"/>
          <a:lstStyle/>
          <a:p>
            <a:r>
              <a:rPr lang="de-DE" sz="1400" strike="noStrike" spc="-1">
                <a:solidFill>
                  <a:srgbClr val="000000"/>
                </a:solidFill>
                <a:uFill>
                  <a:solidFill>
                    <a:srgbClr val="FFFFFF"/>
                  </a:solidFill>
                </a:uFill>
                <a:latin typeface="Times New Roman"/>
              </a:rPr>
              <a:t>&lt;header&gt;</a:t>
            </a:r>
          </a:p>
        </p:txBody>
      </p:sp>
      <p:sp>
        <p:nvSpPr>
          <p:cNvPr id="845" name="PlaceHolder 3"/>
          <p:cNvSpPr>
            <a:spLocks noGrp="1"/>
          </p:cNvSpPr>
          <p:nvPr>
            <p:ph type="dt"/>
          </p:nvPr>
        </p:nvSpPr>
        <p:spPr>
          <a:xfrm>
            <a:off x="6051826" y="0"/>
            <a:ext cx="4639937" cy="377736"/>
          </a:xfrm>
          <a:prstGeom prst="rect">
            <a:avLst/>
          </a:prstGeom>
        </p:spPr>
        <p:txBody>
          <a:bodyPr lIns="0" tIns="0" rIns="0" bIns="0"/>
          <a:lstStyle/>
          <a:p>
            <a:pPr algn="r"/>
            <a:r>
              <a:rPr lang="de-DE" sz="1400" strike="noStrike" spc="-1">
                <a:solidFill>
                  <a:srgbClr val="000000"/>
                </a:solidFill>
                <a:uFill>
                  <a:solidFill>
                    <a:srgbClr val="FFFFFF"/>
                  </a:solidFill>
                </a:uFill>
                <a:latin typeface="Times New Roman"/>
              </a:rPr>
              <a:t>&lt;date/time&gt;</a:t>
            </a:r>
          </a:p>
        </p:txBody>
      </p:sp>
      <p:sp>
        <p:nvSpPr>
          <p:cNvPr id="846" name="PlaceHolder 4"/>
          <p:cNvSpPr>
            <a:spLocks noGrp="1"/>
          </p:cNvSpPr>
          <p:nvPr>
            <p:ph type="ftr"/>
          </p:nvPr>
        </p:nvSpPr>
        <p:spPr>
          <a:xfrm>
            <a:off x="0" y="7181817"/>
            <a:ext cx="4639937" cy="377736"/>
          </a:xfrm>
          <a:prstGeom prst="rect">
            <a:avLst/>
          </a:prstGeom>
        </p:spPr>
        <p:txBody>
          <a:bodyPr lIns="0" tIns="0" rIns="0" bIns="0" anchor="b"/>
          <a:lstStyle/>
          <a:p>
            <a:r>
              <a:rPr lang="de-DE" sz="1400" strike="noStrike" spc="-1">
                <a:solidFill>
                  <a:srgbClr val="000000"/>
                </a:solidFill>
                <a:uFill>
                  <a:solidFill>
                    <a:srgbClr val="FFFFFF"/>
                  </a:solidFill>
                </a:uFill>
                <a:latin typeface="Times New Roman"/>
              </a:rPr>
              <a:t>&lt;footer&gt;</a:t>
            </a:r>
          </a:p>
        </p:txBody>
      </p:sp>
      <p:sp>
        <p:nvSpPr>
          <p:cNvPr id="847" name="PlaceHolder 5"/>
          <p:cNvSpPr>
            <a:spLocks noGrp="1"/>
          </p:cNvSpPr>
          <p:nvPr>
            <p:ph type="sldNum"/>
          </p:nvPr>
        </p:nvSpPr>
        <p:spPr>
          <a:xfrm>
            <a:off x="6051826" y="7181817"/>
            <a:ext cx="4639937" cy="377736"/>
          </a:xfrm>
          <a:prstGeom prst="rect">
            <a:avLst/>
          </a:prstGeom>
        </p:spPr>
        <p:txBody>
          <a:bodyPr lIns="0" tIns="0" rIns="0" bIns="0" anchor="b"/>
          <a:lstStyle/>
          <a:p>
            <a:pPr algn="r"/>
            <a:fld id="{2325F4F4-C276-4120-96E1-F23B4ACACB0F}" type="slidenum">
              <a:rPr lang="de-DE" sz="1400" strike="noStrike" spc="-1">
                <a:solidFill>
                  <a:srgbClr val="000000"/>
                </a:solidFill>
                <a:uFill>
                  <a:solidFill>
                    <a:srgbClr val="FFFFFF"/>
                  </a:solidFill>
                </a:uFill>
                <a:latin typeface="Times New Roman"/>
              </a:rPr>
              <a:pPr algn="r"/>
              <a:t>‹#›</a:t>
            </a:fld>
            <a:endParaRPr lang="de-DE" sz="140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kaggle.com/wp-content/uploads/2015/04/iris_petal_sepal.pn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mirlab.org/jang/books/dcpr/dataSetIris.asp?title=2-2%20Iris%20Datas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24"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26"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28"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30"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r>
              <a:rPr lang="de-DE" sz="2000" strike="noStrike" spc="-1">
                <a:solidFill>
                  <a:srgbClr val="000000"/>
                </a:solidFill>
                <a:uFill>
                  <a:solidFill>
                    <a:srgbClr val="FFFFFF"/>
                  </a:solidFill>
                </a:uFill>
                <a:latin typeface="Arial"/>
              </a:rPr>
              <a:t>http://www.nature.com/bjc/journal/v98/n6/images/6604207f1.jpg</a:t>
            </a:r>
          </a:p>
        </p:txBody>
      </p:sp>
      <p:sp>
        <p:nvSpPr>
          <p:cNvPr id="1232"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34"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PlaceHolder 1"/>
          <p:cNvSpPr>
            <a:spLocks noGrp="1"/>
          </p:cNvSpPr>
          <p:nvPr>
            <p:ph type="body"/>
          </p:nvPr>
        </p:nvSpPr>
        <p:spPr>
          <a:xfrm>
            <a:off x="1069227" y="3590781"/>
            <a:ext cx="8546690" cy="3398350"/>
          </a:xfrm>
          <a:prstGeom prst="rect">
            <a:avLst/>
          </a:prstGeom>
        </p:spPr>
        <p:txBody>
          <a:bodyPr lIns="0" tIns="0" rIns="0" bIns="0"/>
          <a:lstStyle/>
          <a:p>
            <a:r>
              <a:rPr lang="de-DE" sz="2000" u="sng" strike="noStrike" spc="-1">
                <a:solidFill>
                  <a:srgbClr val="000000"/>
                </a:solidFill>
                <a:uFill>
                  <a:solidFill>
                    <a:srgbClr val="FFFFFF"/>
                  </a:solidFill>
                </a:uFill>
                <a:latin typeface="Arial"/>
                <a:hlinkClick r:id="rId3"/>
              </a:rPr>
              <a:t>http://blog.kaggle.com/wp-content/uploads/2015/04/iris_petal_sepal.png</a:t>
            </a:r>
            <a:endParaRPr lang="de-DE" sz="2000" strike="noStrike" spc="-1">
              <a:solidFill>
                <a:srgbClr val="000000"/>
              </a:solidFill>
              <a:uFill>
                <a:solidFill>
                  <a:srgbClr val="FFFFFF"/>
                </a:solidFill>
              </a:uFill>
              <a:latin typeface="Arial"/>
            </a:endParaRPr>
          </a:p>
          <a:p>
            <a:r>
              <a:rPr lang="de-DE" sz="2000" u="sng" strike="noStrike" spc="-1">
                <a:solidFill>
                  <a:srgbClr val="000000"/>
                </a:solidFill>
                <a:uFill>
                  <a:solidFill>
                    <a:srgbClr val="FFFFFF"/>
                  </a:solidFill>
                </a:uFill>
                <a:latin typeface="Arial"/>
                <a:hlinkClick r:id="rId4"/>
              </a:rPr>
              <a:t>http://mirlab.org/jang/books/dcpr/dataSetIris.asp?title=2-2%20Iris%20Dataset</a:t>
            </a:r>
            <a:endParaRPr lang="de-DE" sz="2000" strike="noStrike" spc="-1">
              <a:solidFill>
                <a:srgbClr val="000000"/>
              </a:solidFill>
              <a:uFill>
                <a:solidFill>
                  <a:srgbClr val="FFFFFF"/>
                </a:solidFill>
              </a:uFill>
              <a:latin typeface="Arial"/>
            </a:endParaRPr>
          </a:p>
          <a:p>
            <a:endParaRPr lang="de-DE" sz="2000" strike="noStrike" spc="-1">
              <a:solidFill>
                <a:srgbClr val="000000"/>
              </a:solidFill>
              <a:uFill>
                <a:solidFill>
                  <a:srgbClr val="FFFFFF"/>
                </a:solidFill>
              </a:uFill>
              <a:latin typeface="Arial"/>
            </a:endParaRPr>
          </a:p>
        </p:txBody>
      </p:sp>
      <p:sp>
        <p:nvSpPr>
          <p:cNvPr id="1236" name="CustomShape 2"/>
          <p:cNvSpPr/>
          <p:nvPr/>
        </p:nvSpPr>
        <p:spPr>
          <a:xfrm>
            <a:off x="1069736" y="3590781"/>
            <a:ext cx="8546690" cy="33983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PlaceHolder 1"/>
          <p:cNvSpPr>
            <a:spLocks noGrp="1"/>
          </p:cNvSpPr>
          <p:nvPr>
            <p:ph type="body"/>
          </p:nvPr>
        </p:nvSpPr>
        <p:spPr>
          <a:xfrm>
            <a:off x="1068718" y="3590781"/>
            <a:ext cx="8549745" cy="3399877"/>
          </a:xfrm>
          <a:prstGeom prst="rect">
            <a:avLst/>
          </a:prstGeom>
        </p:spPr>
        <p:txBody>
          <a:bodyPr lIns="0" tIns="0" rIns="0" bIns="0"/>
          <a:lstStyle/>
          <a:p>
            <a:r>
              <a:rPr lang="de-DE" sz="2000" strike="noStrike" spc="-1">
                <a:solidFill>
                  <a:srgbClr val="000000"/>
                </a:solidFill>
                <a:uFill>
                  <a:solidFill>
                    <a:srgbClr val="FFFFFF"/>
                  </a:solidFill>
                </a:uFill>
                <a:latin typeface="Arial"/>
              </a:rPr>
              <a:t>The winning submission was a bag of 70 dropout neural networks and took one day to train on a GTX Titan GPU in double precision mode. Prediction took about an hour.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69"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70"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2"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74"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75"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76"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78"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7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80"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8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8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84"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86"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87"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89"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90"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91"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92"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94"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95"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396" name="Picture 395"/>
          <p:cNvPicPr/>
          <p:nvPr/>
        </p:nvPicPr>
        <p:blipFill>
          <a:blip r:embed="rId2" cstate="print"/>
          <a:stretch/>
        </p:blipFill>
        <p:spPr>
          <a:xfrm>
            <a:off x="2458800" y="1604520"/>
            <a:ext cx="4987080" cy="3977280"/>
          </a:xfrm>
          <a:prstGeom prst="rect">
            <a:avLst/>
          </a:prstGeom>
          <a:ln>
            <a:noFill/>
          </a:ln>
        </p:spPr>
      </p:pic>
      <p:pic>
        <p:nvPicPr>
          <p:cNvPr id="397" name="Picture 396"/>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7"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8"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10"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12"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14"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15"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7"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19"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0"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1"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23"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4"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5"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2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29"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31"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32"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34"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3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36"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37"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0"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1"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42" name="Picture 41"/>
          <p:cNvPicPr/>
          <p:nvPr/>
        </p:nvPicPr>
        <p:blipFill>
          <a:blip r:embed="rId2" cstate="print"/>
          <a:stretch/>
        </p:blipFill>
        <p:spPr>
          <a:xfrm>
            <a:off x="2458800" y="1604520"/>
            <a:ext cx="4987080" cy="3977280"/>
          </a:xfrm>
          <a:prstGeom prst="rect">
            <a:avLst/>
          </a:prstGeom>
          <a:ln>
            <a:noFill/>
          </a:ln>
        </p:spPr>
      </p:pic>
      <p:pic>
        <p:nvPicPr>
          <p:cNvPr id="43" name="Picture 42"/>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39"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40"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441" name="Picture 440"/>
          <p:cNvPicPr/>
          <p:nvPr/>
        </p:nvPicPr>
        <p:blipFill>
          <a:blip r:embed="rId2" cstate="print"/>
          <a:stretch/>
        </p:blipFill>
        <p:spPr>
          <a:xfrm>
            <a:off x="2458800" y="1604520"/>
            <a:ext cx="4987080" cy="3977280"/>
          </a:xfrm>
          <a:prstGeom prst="rect">
            <a:avLst/>
          </a:prstGeom>
          <a:ln>
            <a:noFill/>
          </a:ln>
        </p:spPr>
      </p:pic>
      <p:pic>
        <p:nvPicPr>
          <p:cNvPr id="442" name="Picture 441"/>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54"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56"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58"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59"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63"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64"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65"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67"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6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69"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71"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72"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73"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75"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76"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7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7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80"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81"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83"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484"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485" name="Picture 484"/>
          <p:cNvPicPr/>
          <p:nvPr/>
        </p:nvPicPr>
        <p:blipFill>
          <a:blip r:embed="rId2" cstate="print"/>
          <a:stretch/>
        </p:blipFill>
        <p:spPr>
          <a:xfrm>
            <a:off x="2458800" y="1604520"/>
            <a:ext cx="4987080" cy="3977280"/>
          </a:xfrm>
          <a:prstGeom prst="rect">
            <a:avLst/>
          </a:prstGeom>
          <a:ln>
            <a:noFill/>
          </a:ln>
        </p:spPr>
      </p:pic>
      <p:pic>
        <p:nvPicPr>
          <p:cNvPr id="486" name="Picture 485"/>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98"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00"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02"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03"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5"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0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08"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09"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5"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11"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12"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13"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1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1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17"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19"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20"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2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2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24"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25"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27"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28"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529" name="Picture 528"/>
          <p:cNvPicPr/>
          <p:nvPr/>
        </p:nvPicPr>
        <p:blipFill>
          <a:blip r:embed="rId2" cstate="print"/>
          <a:stretch/>
        </p:blipFill>
        <p:spPr>
          <a:xfrm>
            <a:off x="2458800" y="1604520"/>
            <a:ext cx="4987080" cy="3977280"/>
          </a:xfrm>
          <a:prstGeom prst="rect">
            <a:avLst/>
          </a:prstGeom>
          <a:ln>
            <a:noFill/>
          </a:ln>
        </p:spPr>
      </p:pic>
      <p:pic>
        <p:nvPicPr>
          <p:cNvPr id="530" name="Picture 529"/>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42"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44"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46"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47"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9"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51"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52"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53"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55"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5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57"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59"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0"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1"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63"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4"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66"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7"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8"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69"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72"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573" name="Picture 572"/>
          <p:cNvPicPr/>
          <p:nvPr/>
        </p:nvPicPr>
        <p:blipFill>
          <a:blip r:embed="rId2" cstate="print"/>
          <a:stretch/>
        </p:blipFill>
        <p:spPr>
          <a:xfrm>
            <a:off x="2458800" y="1604520"/>
            <a:ext cx="4987080" cy="3977280"/>
          </a:xfrm>
          <a:prstGeom prst="rect">
            <a:avLst/>
          </a:prstGeom>
          <a:ln>
            <a:noFill/>
          </a:ln>
        </p:spPr>
      </p:pic>
      <p:pic>
        <p:nvPicPr>
          <p:cNvPr id="574" name="Picture 573"/>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86"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88"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9"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90"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91"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3"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9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96"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597"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99"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0"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1"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03"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4"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5"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07"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08"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1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11"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12"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13"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15"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16"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617" name="Picture 616"/>
          <p:cNvPicPr/>
          <p:nvPr/>
        </p:nvPicPr>
        <p:blipFill>
          <a:blip r:embed="rId2" cstate="print"/>
          <a:stretch/>
        </p:blipFill>
        <p:spPr>
          <a:xfrm>
            <a:off x="2458800" y="1604520"/>
            <a:ext cx="4987080" cy="3977280"/>
          </a:xfrm>
          <a:prstGeom prst="rect">
            <a:avLst/>
          </a:prstGeom>
          <a:ln>
            <a:noFill/>
          </a:ln>
        </p:spPr>
      </p:pic>
      <p:pic>
        <p:nvPicPr>
          <p:cNvPr id="618" name="Picture 617"/>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31"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33"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35"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36"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8"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4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41"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42"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44"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4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46"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4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4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0"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52"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3"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5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7"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8"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60"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61"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662" name="Picture 661"/>
          <p:cNvPicPr/>
          <p:nvPr/>
        </p:nvPicPr>
        <p:blipFill>
          <a:blip r:embed="rId2" cstate="print"/>
          <a:stretch/>
        </p:blipFill>
        <p:spPr>
          <a:xfrm>
            <a:off x="2458800" y="1604520"/>
            <a:ext cx="4987080" cy="3977280"/>
          </a:xfrm>
          <a:prstGeom prst="rect">
            <a:avLst/>
          </a:prstGeom>
          <a:ln>
            <a:noFill/>
          </a:ln>
        </p:spPr>
      </p:pic>
      <p:pic>
        <p:nvPicPr>
          <p:cNvPr id="663" name="Picture 662"/>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19"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21"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23"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24"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2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6"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2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29"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0"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32"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4"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36"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7"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8"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6"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40"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1"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43"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4"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5"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6"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48"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9"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750" name="Picture 749"/>
          <p:cNvPicPr/>
          <p:nvPr/>
        </p:nvPicPr>
        <p:blipFill>
          <a:blip r:embed="rId2" cstate="print"/>
          <a:stretch/>
        </p:blipFill>
        <p:spPr>
          <a:xfrm>
            <a:off x="2458800" y="1604520"/>
            <a:ext cx="4987080" cy="3977280"/>
          </a:xfrm>
          <a:prstGeom prst="rect">
            <a:avLst/>
          </a:prstGeom>
          <a:ln>
            <a:noFill/>
          </a:ln>
        </p:spPr>
      </p:pic>
      <p:pic>
        <p:nvPicPr>
          <p:cNvPr id="751" name="Picture 750"/>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63"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65"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67"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68"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6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0"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7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73"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74"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1"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76"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77"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78"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8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81"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82"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84"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85"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8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8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89"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90"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92"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93"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794" name="Picture 793"/>
          <p:cNvPicPr/>
          <p:nvPr/>
        </p:nvPicPr>
        <p:blipFill>
          <a:blip r:embed="rId2" cstate="print"/>
          <a:stretch/>
        </p:blipFill>
        <p:spPr>
          <a:xfrm>
            <a:off x="2458800" y="1604520"/>
            <a:ext cx="4987080" cy="3977280"/>
          </a:xfrm>
          <a:prstGeom prst="rect">
            <a:avLst/>
          </a:prstGeom>
          <a:ln>
            <a:noFill/>
          </a:ln>
        </p:spPr>
      </p:pic>
      <p:pic>
        <p:nvPicPr>
          <p:cNvPr id="795" name="Picture 794"/>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10"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12"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14"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15"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17"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19"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0"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1"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23"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4"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5"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2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9"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31"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32"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34"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3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36"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37"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39"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40"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841" name="Picture 840"/>
          <p:cNvPicPr/>
          <p:nvPr/>
        </p:nvPicPr>
        <p:blipFill>
          <a:blip r:embed="rId2" cstate="print"/>
          <a:stretch/>
        </p:blipFill>
        <p:spPr>
          <a:xfrm>
            <a:off x="2458800" y="1604520"/>
            <a:ext cx="4987080" cy="3977280"/>
          </a:xfrm>
          <a:prstGeom prst="rect">
            <a:avLst/>
          </a:prstGeom>
          <a:ln>
            <a:noFill/>
          </a:ln>
        </p:spPr>
      </p:pic>
      <p:pic>
        <p:nvPicPr>
          <p:cNvPr id="842" name="Picture 841"/>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6"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77"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1"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2"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86" name="Picture 85"/>
          <p:cNvPicPr/>
          <p:nvPr/>
        </p:nvPicPr>
        <p:blipFill>
          <a:blip r:embed="rId2" cstate="print"/>
          <a:stretch/>
        </p:blipFill>
        <p:spPr>
          <a:xfrm>
            <a:off x="2458800" y="1604520"/>
            <a:ext cx="4987080" cy="3977280"/>
          </a:xfrm>
          <a:prstGeom prst="rect">
            <a:avLst/>
          </a:prstGeom>
          <a:ln>
            <a:noFill/>
          </a:ln>
        </p:spPr>
      </p:pic>
      <p:pic>
        <p:nvPicPr>
          <p:cNvPr id="87" name="Picture 86"/>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99"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01"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10"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12"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1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14"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16"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17"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18"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20"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21"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23"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24"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25"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26"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28"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29"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130" name="Picture 129"/>
          <p:cNvPicPr/>
          <p:nvPr/>
        </p:nvPicPr>
        <p:blipFill>
          <a:blip r:embed="rId2" cstate="print"/>
          <a:stretch/>
        </p:blipFill>
        <p:spPr>
          <a:xfrm>
            <a:off x="2458800" y="1604520"/>
            <a:ext cx="4987080" cy="3977280"/>
          </a:xfrm>
          <a:prstGeom prst="rect">
            <a:avLst/>
          </a:prstGeom>
          <a:ln>
            <a:noFill/>
          </a:ln>
        </p:spPr>
      </p:pic>
      <p:pic>
        <p:nvPicPr>
          <p:cNvPr id="131" name="Picture 130"/>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44"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46"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48"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49"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1"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53"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54"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55"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57"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5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59"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61"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62"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63"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65"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66"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6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6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70"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71"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73"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74"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175" name="Picture 174"/>
          <p:cNvPicPr/>
          <p:nvPr/>
        </p:nvPicPr>
        <p:blipFill>
          <a:blip r:embed="rId2" cstate="print"/>
          <a:stretch/>
        </p:blipFill>
        <p:spPr>
          <a:xfrm>
            <a:off x="2458800" y="1604520"/>
            <a:ext cx="4987080" cy="3977280"/>
          </a:xfrm>
          <a:prstGeom prst="rect">
            <a:avLst/>
          </a:prstGeom>
          <a:ln>
            <a:noFill/>
          </a:ln>
        </p:spPr>
      </p:pic>
      <p:pic>
        <p:nvPicPr>
          <p:cNvPr id="176" name="Picture 175"/>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88"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90"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92"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93"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9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98"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199"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01"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02"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03"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0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0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07"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09"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0"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1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3"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4"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5"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17"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8"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219" name="Picture 218"/>
          <p:cNvPicPr/>
          <p:nvPr/>
        </p:nvPicPr>
        <p:blipFill>
          <a:blip r:embed="rId2" cstate="print"/>
          <a:stretch/>
        </p:blipFill>
        <p:spPr>
          <a:xfrm>
            <a:off x="2458800" y="1604520"/>
            <a:ext cx="4987080" cy="3977280"/>
          </a:xfrm>
          <a:prstGeom prst="rect">
            <a:avLst/>
          </a:prstGeom>
          <a:ln>
            <a:noFill/>
          </a:ln>
        </p:spPr>
      </p:pic>
      <p:pic>
        <p:nvPicPr>
          <p:cNvPr id="220" name="Picture 219"/>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33"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35"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37"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38"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42"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43"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44"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46"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47"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48"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5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1"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2"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54"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5"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57"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8"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9"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60"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62"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63"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264" name="Picture 263"/>
          <p:cNvPicPr/>
          <p:nvPr/>
        </p:nvPicPr>
        <p:blipFill>
          <a:blip r:embed="rId2" cstate="print"/>
          <a:stretch/>
        </p:blipFill>
        <p:spPr>
          <a:xfrm>
            <a:off x="2458800" y="1604520"/>
            <a:ext cx="4987080" cy="3977280"/>
          </a:xfrm>
          <a:prstGeom prst="rect">
            <a:avLst/>
          </a:prstGeom>
          <a:ln>
            <a:noFill/>
          </a:ln>
        </p:spPr>
      </p:pic>
      <p:pic>
        <p:nvPicPr>
          <p:cNvPr id="265" name="Picture 264"/>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77"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79"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81"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82"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86"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87"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88"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90"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1"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2"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94"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6"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98"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9"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01"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02"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03"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04"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06"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07"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308" name="Picture 307"/>
          <p:cNvPicPr/>
          <p:nvPr/>
        </p:nvPicPr>
        <p:blipFill>
          <a:blip r:embed="rId2" cstate="print"/>
          <a:stretch/>
        </p:blipFill>
        <p:spPr>
          <a:xfrm>
            <a:off x="2458800" y="1604520"/>
            <a:ext cx="4987080" cy="3977280"/>
          </a:xfrm>
          <a:prstGeom prst="rect">
            <a:avLst/>
          </a:prstGeom>
          <a:ln>
            <a:noFill/>
          </a:ln>
        </p:spPr>
      </p:pic>
      <p:pic>
        <p:nvPicPr>
          <p:cNvPr id="309" name="Picture 308"/>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0"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21"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23"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25"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26" name="PlaceHolder 3"/>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8"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30"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1" name="PlaceHolder 3"/>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2" name="PlaceHolder 4"/>
          <p:cNvSpPr>
            <a:spLocks noGrp="1"/>
          </p:cNvSpPr>
          <p:nvPr>
            <p:ph type="body"/>
          </p:nvPr>
        </p:nvSpPr>
        <p:spPr>
          <a:xfrm>
            <a:off x="506304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34" name="PlaceHolder 2"/>
          <p:cNvSpPr>
            <a:spLocks noGrp="1"/>
          </p:cNvSpPr>
          <p:nvPr>
            <p:ph type="body"/>
          </p:nvPr>
        </p:nvSpPr>
        <p:spPr>
          <a:xfrm>
            <a:off x="495000" y="1604520"/>
            <a:ext cx="43502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5"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6"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38"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39"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40" name="PlaceHolder 4"/>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42" name="PlaceHolder 2"/>
          <p:cNvSpPr>
            <a:spLocks noGrp="1"/>
          </p:cNvSpPr>
          <p:nvPr>
            <p:ph type="body"/>
          </p:nvPr>
        </p:nvSpPr>
        <p:spPr>
          <a:xfrm>
            <a:off x="495000" y="160452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43" name="PlaceHolder 3"/>
          <p:cNvSpPr>
            <a:spLocks noGrp="1"/>
          </p:cNvSpPr>
          <p:nvPr>
            <p:ph type="body"/>
          </p:nvPr>
        </p:nvSpPr>
        <p:spPr>
          <a:xfrm>
            <a:off x="495000" y="3682080"/>
            <a:ext cx="89150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45" name="PlaceHolder 2"/>
          <p:cNvSpPr>
            <a:spLocks noGrp="1"/>
          </p:cNvSpPr>
          <p:nvPr>
            <p:ph type="body"/>
          </p:nvPr>
        </p:nvSpPr>
        <p:spPr>
          <a:xfrm>
            <a:off x="49500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46" name="PlaceHolder 3"/>
          <p:cNvSpPr>
            <a:spLocks noGrp="1"/>
          </p:cNvSpPr>
          <p:nvPr>
            <p:ph type="body"/>
          </p:nvPr>
        </p:nvSpPr>
        <p:spPr>
          <a:xfrm>
            <a:off x="5063040" y="160452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47" name="PlaceHolder 4"/>
          <p:cNvSpPr>
            <a:spLocks noGrp="1"/>
          </p:cNvSpPr>
          <p:nvPr>
            <p:ph type="body"/>
          </p:nvPr>
        </p:nvSpPr>
        <p:spPr>
          <a:xfrm>
            <a:off x="506304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48" name="PlaceHolder 5"/>
          <p:cNvSpPr>
            <a:spLocks noGrp="1"/>
          </p:cNvSpPr>
          <p:nvPr>
            <p:ph type="body"/>
          </p:nvPr>
        </p:nvSpPr>
        <p:spPr>
          <a:xfrm>
            <a:off x="495000" y="3682080"/>
            <a:ext cx="4350240" cy="189684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50"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
        <p:nvSpPr>
          <p:cNvPr id="351" name="PlaceHolder 3"/>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pic>
        <p:nvPicPr>
          <p:cNvPr id="352" name="Picture 351"/>
          <p:cNvPicPr/>
          <p:nvPr/>
        </p:nvPicPr>
        <p:blipFill>
          <a:blip r:embed="rId2" cstate="print"/>
          <a:stretch/>
        </p:blipFill>
        <p:spPr>
          <a:xfrm>
            <a:off x="2458800" y="1604520"/>
            <a:ext cx="4987080" cy="3977280"/>
          </a:xfrm>
          <a:prstGeom prst="rect">
            <a:avLst/>
          </a:prstGeom>
          <a:ln>
            <a:noFill/>
          </a:ln>
        </p:spPr>
      </p:pic>
      <p:pic>
        <p:nvPicPr>
          <p:cNvPr id="353" name="Picture 352"/>
          <p:cNvPicPr/>
          <p:nvPr/>
        </p:nvPicPr>
        <p:blipFill>
          <a:blip r:embed="rId2" cstate="print"/>
          <a:stretch/>
        </p:blipFill>
        <p:spPr>
          <a:xfrm>
            <a:off x="2458800" y="1604520"/>
            <a:ext cx="4987080" cy="3977280"/>
          </a:xfrm>
          <a:prstGeom prst="rect">
            <a:avLst/>
          </a:prstGeom>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65"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67" name="PlaceHolder 2"/>
          <p:cNvSpPr>
            <a:spLocks noGrp="1"/>
          </p:cNvSpPr>
          <p:nvPr>
            <p:ph type="body"/>
          </p:nvPr>
        </p:nvSpPr>
        <p:spPr>
          <a:xfrm>
            <a:off x="495000" y="1604520"/>
            <a:ext cx="8915040" cy="3977280"/>
          </a:xfrm>
          <a:prstGeom prst="rect">
            <a:avLst/>
          </a:prstGeom>
        </p:spPr>
        <p:txBody>
          <a:bodyPr lIns="0" tIns="0" rIns="0" bIns="0"/>
          <a:lstStyle/>
          <a:p>
            <a:endParaRPr lang="de-DE" sz="320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jpe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7.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1.jpe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8.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1"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 name="CustomShape 3"/>
          <p:cNvSpPr/>
          <p:nvPr/>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pic>
        <p:nvPicPr>
          <p:cNvPr id="3" name="Picture 7"/>
          <p:cNvPicPr/>
          <p:nvPr/>
        </p:nvPicPr>
        <p:blipFill>
          <a:blip r:embed="rId14" cstate="print"/>
          <a:stretch/>
        </p:blipFill>
        <p:spPr>
          <a:xfrm>
            <a:off x="8424000" y="51840"/>
            <a:ext cx="1369800" cy="700920"/>
          </a:xfrm>
          <a:prstGeom prst="rect">
            <a:avLst/>
          </a:prstGeom>
          <a:ln>
            <a:noFill/>
          </a:ln>
        </p:spPr>
      </p:pic>
      <p:sp>
        <p:nvSpPr>
          <p:cNvPr id="4"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DBC9F5ED-5819-499A-B692-917DD722B7F9}"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5"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6"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8"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dirty="0">
                <a:solidFill>
                  <a:srgbClr val="000000"/>
                </a:solidFill>
                <a:uFill>
                  <a:solidFill>
                    <a:srgbClr val="FFFFFF"/>
                  </a:solidFill>
                </a:uFill>
                <a:latin typeface="Arial"/>
              </a:rPr>
              <a:t>Click to edit the title text format</a:t>
            </a:r>
          </a:p>
        </p:txBody>
      </p:sp>
      <p:sp>
        <p:nvSpPr>
          <p:cNvPr id="9"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8"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99"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401" name="Picture 7"/>
          <p:cNvPicPr/>
          <p:nvPr/>
        </p:nvPicPr>
        <p:blipFill>
          <a:blip r:embed="rId14" cstate="print"/>
          <a:stretch/>
        </p:blipFill>
        <p:spPr>
          <a:xfrm>
            <a:off x="8424000" y="51840"/>
            <a:ext cx="1369800" cy="700920"/>
          </a:xfrm>
          <a:prstGeom prst="rect">
            <a:avLst/>
          </a:prstGeom>
          <a:ln>
            <a:noFill/>
          </a:ln>
        </p:spPr>
      </p:pic>
      <p:sp>
        <p:nvSpPr>
          <p:cNvPr id="402"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28D21887-A5C7-4768-9C3A-EC38E7BEBEC8}"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403"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404"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05"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06"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07" name="PlaceHolder 9"/>
          <p:cNvSpPr>
            <a:spLocks noGrp="1"/>
          </p:cNvSpPr>
          <p:nvPr>
            <p:ph type="body"/>
          </p:nvPr>
        </p:nvSpPr>
        <p:spPr>
          <a:xfrm>
            <a:off x="49500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408" name="PlaceHolder 10"/>
          <p:cNvSpPr>
            <a:spLocks noGrp="1"/>
          </p:cNvSpPr>
          <p:nvPr>
            <p:ph type="body"/>
          </p:nvPr>
        </p:nvSpPr>
        <p:spPr>
          <a:xfrm>
            <a:off x="506304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13"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iming>
    <p:tnLst>
      <p:par>
        <p:cTn id="1" dur="indefinite" restart="never" nodeType="tmRoot"/>
      </p:par>
    </p:tnLst>
  </p:timing>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3"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44"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446" name="Picture 7"/>
          <p:cNvPicPr/>
          <p:nvPr/>
        </p:nvPicPr>
        <p:blipFill>
          <a:blip r:embed="rId14" cstate="print"/>
          <a:stretch/>
        </p:blipFill>
        <p:spPr>
          <a:xfrm>
            <a:off x="8424000" y="51840"/>
            <a:ext cx="1369800" cy="700920"/>
          </a:xfrm>
          <a:prstGeom prst="rect">
            <a:avLst/>
          </a:prstGeom>
          <a:ln>
            <a:noFill/>
          </a:ln>
        </p:spPr>
      </p:pic>
      <p:sp>
        <p:nvSpPr>
          <p:cNvPr id="447"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205E5A57-1D76-42D9-BB64-05E404729804}"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448"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449"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50"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51"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452"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iming>
    <p:tnLst>
      <p:par>
        <p:cTn id="1" dur="indefinite" restart="never" nodeType="tmRoot"/>
      </p:par>
    </p:tnLst>
  </p:timing>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88"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490" name="Picture 7"/>
          <p:cNvPicPr/>
          <p:nvPr/>
        </p:nvPicPr>
        <p:blipFill>
          <a:blip r:embed="rId14" cstate="print"/>
          <a:stretch/>
        </p:blipFill>
        <p:spPr>
          <a:xfrm>
            <a:off x="8424000" y="51840"/>
            <a:ext cx="1369800" cy="700920"/>
          </a:xfrm>
          <a:prstGeom prst="rect">
            <a:avLst/>
          </a:prstGeom>
          <a:ln>
            <a:noFill/>
          </a:ln>
        </p:spPr>
      </p:pic>
      <p:sp>
        <p:nvSpPr>
          <p:cNvPr id="491"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308D260D-A6C8-4E7E-869D-8EE0D562EE76}"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492"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493"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94"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95"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496"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iming>
    <p:tnLst>
      <p:par>
        <p:cTn id="1" dur="indefinite" restart="never" nodeType="tmRoot"/>
      </p:par>
    </p:tnLst>
  </p:timing>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1"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32"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534" name="Picture 7"/>
          <p:cNvPicPr/>
          <p:nvPr/>
        </p:nvPicPr>
        <p:blipFill>
          <a:blip r:embed="rId14" cstate="print"/>
          <a:stretch/>
        </p:blipFill>
        <p:spPr>
          <a:xfrm>
            <a:off x="8424000" y="51840"/>
            <a:ext cx="1369800" cy="700920"/>
          </a:xfrm>
          <a:prstGeom prst="rect">
            <a:avLst/>
          </a:prstGeom>
          <a:ln>
            <a:noFill/>
          </a:ln>
        </p:spPr>
      </p:pic>
      <p:sp>
        <p:nvSpPr>
          <p:cNvPr id="535"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6A6753BA-3D03-4C53-9782-29B06B8D60AA}"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536"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537"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38"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39"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540"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iming>
    <p:tnLst>
      <p:par>
        <p:cTn id="1" dur="indefinite" restart="never" nodeType="tmRoot"/>
      </p:par>
    </p:tnLst>
  </p:timing>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5"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76"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578" name="Picture 7"/>
          <p:cNvPicPr/>
          <p:nvPr/>
        </p:nvPicPr>
        <p:blipFill>
          <a:blip r:embed="rId14" cstate="print"/>
          <a:stretch/>
        </p:blipFill>
        <p:spPr>
          <a:xfrm>
            <a:off x="8424000" y="51840"/>
            <a:ext cx="1369800" cy="700920"/>
          </a:xfrm>
          <a:prstGeom prst="rect">
            <a:avLst/>
          </a:prstGeom>
          <a:ln>
            <a:noFill/>
          </a:ln>
        </p:spPr>
      </p:pic>
      <p:sp>
        <p:nvSpPr>
          <p:cNvPr id="579"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F5EA2A89-9E23-4D23-8C3D-38B898C8A92C}"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580"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581"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82"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83"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584"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iming>
    <p:tnLst>
      <p:par>
        <p:cTn id="1" dur="indefinite" restart="never" nodeType="tmRoot"/>
      </p:par>
    </p:tnLst>
  </p:timing>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9"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620"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622" name="Picture 7"/>
          <p:cNvPicPr/>
          <p:nvPr/>
        </p:nvPicPr>
        <p:blipFill>
          <a:blip r:embed="rId14" cstate="print"/>
          <a:stretch/>
        </p:blipFill>
        <p:spPr>
          <a:xfrm>
            <a:off x="8424000" y="51840"/>
            <a:ext cx="1369800" cy="700920"/>
          </a:xfrm>
          <a:prstGeom prst="rect">
            <a:avLst/>
          </a:prstGeom>
          <a:ln>
            <a:noFill/>
          </a:ln>
        </p:spPr>
      </p:pic>
      <p:sp>
        <p:nvSpPr>
          <p:cNvPr id="623"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41449E42-1D1E-439A-BE89-A3D5EC3C4755}"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624"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625"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626"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627"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628" name="PlaceHolder 9"/>
          <p:cNvSpPr>
            <a:spLocks noGrp="1"/>
          </p:cNvSpPr>
          <p:nvPr>
            <p:ph type="body"/>
          </p:nvPr>
        </p:nvSpPr>
        <p:spPr>
          <a:xfrm>
            <a:off x="49500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629" name="PlaceHolder 10"/>
          <p:cNvSpPr>
            <a:spLocks noGrp="1"/>
          </p:cNvSpPr>
          <p:nvPr>
            <p:ph type="body"/>
          </p:nvPr>
        </p:nvSpPr>
        <p:spPr>
          <a:xfrm>
            <a:off x="506304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13"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iming>
    <p:tnLst>
      <p:par>
        <p:cTn id="1" dur="indefinite" restart="never" nodeType="tmRoot"/>
      </p:par>
    </p:tnLst>
  </p:timing>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8"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09"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711" name="Picture 7"/>
          <p:cNvPicPr/>
          <p:nvPr/>
        </p:nvPicPr>
        <p:blipFill>
          <a:blip r:embed="rId14" cstate="print"/>
          <a:stretch/>
        </p:blipFill>
        <p:spPr>
          <a:xfrm>
            <a:off x="8424000" y="51840"/>
            <a:ext cx="1369800" cy="700920"/>
          </a:xfrm>
          <a:prstGeom prst="rect">
            <a:avLst/>
          </a:prstGeom>
          <a:ln>
            <a:noFill/>
          </a:ln>
        </p:spPr>
      </p:pic>
      <p:sp>
        <p:nvSpPr>
          <p:cNvPr id="712"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8306B4A1-C9E5-47D9-9551-DC1C47929731}"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713"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714"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15"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16"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717"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iming>
    <p:tnLst>
      <p:par>
        <p:cTn id="1" dur="indefinite" restart="never" nodeType="tmRoot"/>
      </p:par>
    </p:tnLst>
  </p:timing>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2"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53"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755" name="Picture 7"/>
          <p:cNvPicPr/>
          <p:nvPr/>
        </p:nvPicPr>
        <p:blipFill>
          <a:blip r:embed="rId14" cstate="print"/>
          <a:stretch/>
        </p:blipFill>
        <p:spPr>
          <a:xfrm>
            <a:off x="8424000" y="51840"/>
            <a:ext cx="1369800" cy="700920"/>
          </a:xfrm>
          <a:prstGeom prst="rect">
            <a:avLst/>
          </a:prstGeom>
          <a:ln>
            <a:noFill/>
          </a:ln>
        </p:spPr>
      </p:pic>
      <p:sp>
        <p:nvSpPr>
          <p:cNvPr id="756"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E4C4BB1A-C55F-4DCB-886E-3192EA88AC92}"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757"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758"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59"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60" name="PlaceHolder 8"/>
          <p:cNvSpPr>
            <a:spLocks noGrp="1"/>
          </p:cNvSpPr>
          <p:nvPr>
            <p:ph type="title"/>
          </p:nvPr>
        </p:nvSpPr>
        <p:spPr>
          <a:xfrm>
            <a:off x="495000" y="273600"/>
            <a:ext cx="8914680" cy="114480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761"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iming>
    <p:tnLst>
      <p:par>
        <p:cTn id="1" dur="indefinite" restart="never" nodeType="tmRoot"/>
      </p:par>
    </p:tnLst>
  </p:timing>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6"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797"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799" name="Picture 7"/>
          <p:cNvPicPr/>
          <p:nvPr/>
        </p:nvPicPr>
        <p:blipFill>
          <a:blip r:embed="rId14" cstate="print"/>
          <a:stretch/>
        </p:blipFill>
        <p:spPr>
          <a:xfrm>
            <a:off x="8424000" y="51840"/>
            <a:ext cx="1369800" cy="700920"/>
          </a:xfrm>
          <a:prstGeom prst="rect">
            <a:avLst/>
          </a:prstGeom>
          <a:ln>
            <a:noFill/>
          </a:ln>
        </p:spPr>
      </p:pic>
      <p:sp>
        <p:nvSpPr>
          <p:cNvPr id="800"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3DBFB9C2-5283-4B05-823D-3DC62FE59928}"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801"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802"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803"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804"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805"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806" name="PlaceHolder 10"/>
          <p:cNvSpPr>
            <a:spLocks noGrp="1"/>
          </p:cNvSpPr>
          <p:nvPr>
            <p:ph type="dt"/>
          </p:nvPr>
        </p:nvSpPr>
        <p:spPr>
          <a:xfrm>
            <a:off x="495000" y="6247440"/>
            <a:ext cx="2307600" cy="472680"/>
          </a:xfrm>
          <a:prstGeom prst="rect">
            <a:avLst/>
          </a:prstGeom>
        </p:spPr>
        <p:txBody>
          <a:bodyPr lIns="0" tIns="0" rIns="0" bIns="0"/>
          <a:lstStyle/>
          <a:p>
            <a:r>
              <a:rPr lang="de-DE" sz="1400" strike="noStrike" spc="-1">
                <a:solidFill>
                  <a:srgbClr val="000000"/>
                </a:solidFill>
                <a:uFill>
                  <a:solidFill>
                    <a:srgbClr val="FFFFFF"/>
                  </a:solidFill>
                </a:uFill>
                <a:latin typeface="Times New Roman"/>
              </a:rPr>
              <a:t>&lt;date/time&gt;</a:t>
            </a:r>
          </a:p>
        </p:txBody>
      </p:sp>
      <p:sp>
        <p:nvSpPr>
          <p:cNvPr id="807" name="PlaceHolder 11"/>
          <p:cNvSpPr>
            <a:spLocks noGrp="1"/>
          </p:cNvSpPr>
          <p:nvPr>
            <p:ph type="ftr"/>
          </p:nvPr>
        </p:nvSpPr>
        <p:spPr>
          <a:xfrm>
            <a:off x="3387600" y="6247440"/>
            <a:ext cx="3139560" cy="472680"/>
          </a:xfrm>
          <a:prstGeom prst="rect">
            <a:avLst/>
          </a:prstGeom>
        </p:spPr>
        <p:txBody>
          <a:bodyPr lIns="0" tIns="0" rIns="0" bIns="0"/>
          <a:lstStyle/>
          <a:p>
            <a:pPr algn="ctr"/>
            <a:r>
              <a:rPr lang="de-DE" sz="1400" strike="noStrike" spc="-1">
                <a:solidFill>
                  <a:srgbClr val="000000"/>
                </a:solidFill>
                <a:uFill>
                  <a:solidFill>
                    <a:srgbClr val="FFFFFF"/>
                  </a:solidFill>
                </a:uFill>
                <a:latin typeface="Times New Roman"/>
              </a:rPr>
              <a:t>&lt;footer&gt;</a:t>
            </a:r>
          </a:p>
        </p:txBody>
      </p:sp>
      <p:sp>
        <p:nvSpPr>
          <p:cNvPr id="808" name="PlaceHolder 12"/>
          <p:cNvSpPr>
            <a:spLocks noGrp="1"/>
          </p:cNvSpPr>
          <p:nvPr>
            <p:ph type="sldNum"/>
          </p:nvPr>
        </p:nvSpPr>
        <p:spPr>
          <a:xfrm>
            <a:off x="7102440" y="6247440"/>
            <a:ext cx="2307600" cy="472680"/>
          </a:xfrm>
          <a:prstGeom prst="rect">
            <a:avLst/>
          </a:prstGeom>
        </p:spPr>
        <p:txBody>
          <a:bodyPr lIns="0" tIns="0" rIns="0" bIns="0"/>
          <a:lstStyle/>
          <a:p>
            <a:pPr algn="r"/>
            <a:fld id="{EE78BD26-E43D-4B15-9E96-9CFACDC60463}" type="slidenum">
              <a:rPr lang="de-DE" sz="1400" strike="noStrike" spc="-1">
                <a:solidFill>
                  <a:srgbClr val="000000"/>
                </a:solidFill>
                <a:uFill>
                  <a:solidFill>
                    <a:srgbClr val="FFFFFF"/>
                  </a:solidFill>
                </a:uFill>
                <a:latin typeface="Times New Roman"/>
              </a:rPr>
              <a:pPr algn="r"/>
              <a:t>‹#›</a:t>
            </a:fld>
            <a:endParaRPr lang="de-DE" sz="1400" strike="noStrike" spc="-1">
              <a:solidFill>
                <a:srgbClr val="000000"/>
              </a:solidFill>
              <a:uFill>
                <a:solidFill>
                  <a:srgbClr val="FFFFFF"/>
                </a:solidFill>
              </a:uFill>
              <a:latin typeface="Times New Roman"/>
            </a:endParaRPr>
          </a:p>
        </p:txBody>
      </p:sp>
      <p:sp>
        <p:nvSpPr>
          <p:cNvPr id="15"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45"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47" name="Picture 7"/>
          <p:cNvPicPr/>
          <p:nvPr/>
        </p:nvPicPr>
        <p:blipFill>
          <a:blip r:embed="rId14" cstate="print"/>
          <a:stretch/>
        </p:blipFill>
        <p:spPr>
          <a:xfrm>
            <a:off x="8424000" y="51840"/>
            <a:ext cx="1369800" cy="700920"/>
          </a:xfrm>
          <a:prstGeom prst="rect">
            <a:avLst/>
          </a:prstGeom>
          <a:ln>
            <a:noFill/>
          </a:ln>
        </p:spPr>
      </p:pic>
      <p:sp>
        <p:nvSpPr>
          <p:cNvPr id="48"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D7DDB181-3A2A-4C35-B255-BFA2E1BE6C76}"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49"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50"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1"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52"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dirty="0">
                <a:solidFill>
                  <a:srgbClr val="000000"/>
                </a:solidFill>
                <a:uFill>
                  <a:solidFill>
                    <a:srgbClr val="FFFFFF"/>
                  </a:solidFill>
                </a:uFill>
                <a:latin typeface="Arial"/>
              </a:rPr>
              <a:t>Click to edit the title text format</a:t>
            </a:r>
          </a:p>
        </p:txBody>
      </p:sp>
      <p:sp>
        <p:nvSpPr>
          <p:cNvPr id="53"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3"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89"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91" name="Picture 7"/>
          <p:cNvPicPr/>
          <p:nvPr/>
        </p:nvPicPr>
        <p:blipFill>
          <a:blip r:embed="rId14" cstate="print"/>
          <a:stretch/>
        </p:blipFill>
        <p:spPr>
          <a:xfrm>
            <a:off x="8424000" y="51840"/>
            <a:ext cx="1369800" cy="700920"/>
          </a:xfrm>
          <a:prstGeom prst="rect">
            <a:avLst/>
          </a:prstGeom>
          <a:ln>
            <a:noFill/>
          </a:ln>
        </p:spPr>
      </p:pic>
      <p:sp>
        <p:nvSpPr>
          <p:cNvPr id="92"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7F6B4397-FA5B-4EA7-A383-96516C880469}"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93"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94"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95"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96"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97"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33"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135" name="Picture 7"/>
          <p:cNvPicPr/>
          <p:nvPr/>
        </p:nvPicPr>
        <p:blipFill>
          <a:blip r:embed="rId14" cstate="print"/>
          <a:stretch/>
        </p:blipFill>
        <p:spPr>
          <a:xfrm>
            <a:off x="8424000" y="51840"/>
            <a:ext cx="1369800" cy="700920"/>
          </a:xfrm>
          <a:prstGeom prst="rect">
            <a:avLst/>
          </a:prstGeom>
          <a:ln>
            <a:noFill/>
          </a:ln>
        </p:spPr>
      </p:pic>
      <p:sp>
        <p:nvSpPr>
          <p:cNvPr id="136"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CF6600D9-BF9E-479F-8492-B782D64D73AF}"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137"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138"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39"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40"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41" name="PlaceHolder 9"/>
          <p:cNvSpPr>
            <a:spLocks noGrp="1"/>
          </p:cNvSpPr>
          <p:nvPr>
            <p:ph type="body"/>
          </p:nvPr>
        </p:nvSpPr>
        <p:spPr>
          <a:xfrm>
            <a:off x="49500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142" name="PlaceHolder 10"/>
          <p:cNvSpPr>
            <a:spLocks noGrp="1"/>
          </p:cNvSpPr>
          <p:nvPr>
            <p:ph type="body"/>
          </p:nvPr>
        </p:nvSpPr>
        <p:spPr>
          <a:xfrm>
            <a:off x="506304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13"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iming>
    <p:tnLst>
      <p:par>
        <p:cTn id="1" dur="indefinite" restart="never" nodeType="tmRoot"/>
      </p:par>
    </p:tnLst>
  </p:timing>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78"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180" name="Picture 7"/>
          <p:cNvPicPr/>
          <p:nvPr/>
        </p:nvPicPr>
        <p:blipFill>
          <a:blip r:embed="rId14" cstate="print"/>
          <a:stretch/>
        </p:blipFill>
        <p:spPr>
          <a:xfrm>
            <a:off x="8424000" y="51840"/>
            <a:ext cx="1369800" cy="700920"/>
          </a:xfrm>
          <a:prstGeom prst="rect">
            <a:avLst/>
          </a:prstGeom>
          <a:ln>
            <a:noFill/>
          </a:ln>
        </p:spPr>
      </p:pic>
      <p:sp>
        <p:nvSpPr>
          <p:cNvPr id="181"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6045A3D8-5CB7-404B-B886-A988F248C57F}"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182"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183"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84"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185"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186"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iming>
    <p:tnLst>
      <p:par>
        <p:cTn id="1" dur="indefinite" restart="never" nodeType="tmRoot"/>
      </p:par>
    </p:tnLst>
  </p:timing>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22"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224" name="Picture 7"/>
          <p:cNvPicPr/>
          <p:nvPr/>
        </p:nvPicPr>
        <p:blipFill>
          <a:blip r:embed="rId14" cstate="print"/>
          <a:stretch/>
        </p:blipFill>
        <p:spPr>
          <a:xfrm>
            <a:off x="8424000" y="51840"/>
            <a:ext cx="1369800" cy="700920"/>
          </a:xfrm>
          <a:prstGeom prst="rect">
            <a:avLst/>
          </a:prstGeom>
          <a:ln>
            <a:noFill/>
          </a:ln>
        </p:spPr>
      </p:pic>
      <p:sp>
        <p:nvSpPr>
          <p:cNvPr id="225"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D4A4BE44-7DAE-4755-BB6D-A41B0E149767}"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226"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227"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28"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29"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230" name="PlaceHolder 9"/>
          <p:cNvSpPr>
            <a:spLocks noGrp="1"/>
          </p:cNvSpPr>
          <p:nvPr>
            <p:ph type="body"/>
          </p:nvPr>
        </p:nvSpPr>
        <p:spPr>
          <a:xfrm>
            <a:off x="49500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231" name="PlaceHolder 10"/>
          <p:cNvSpPr>
            <a:spLocks noGrp="1"/>
          </p:cNvSpPr>
          <p:nvPr>
            <p:ph type="body"/>
          </p:nvPr>
        </p:nvSpPr>
        <p:spPr>
          <a:xfrm>
            <a:off x="5063040" y="1604520"/>
            <a:ext cx="4349880" cy="3976920"/>
          </a:xfrm>
          <a:prstGeom prst="rect">
            <a:avLst/>
          </a:prstGeom>
        </p:spPr>
        <p:txBody>
          <a:bodyPr lIns="0" tIns="0" rIns="0" bIns="0"/>
          <a:lstStyle/>
          <a:p>
            <a:pPr marL="432000" indent="-324000">
              <a:buClr>
                <a:srgbClr val="000000"/>
              </a:buClr>
              <a:buSzPct val="45000"/>
              <a:buFont typeface="Wingdings" charset="2"/>
              <a:buChar char=""/>
            </a:pPr>
            <a:r>
              <a:rPr lang="de-DE" sz="18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1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18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18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1800" strike="noStrike" spc="-1">
                <a:solidFill>
                  <a:srgbClr val="000000"/>
                </a:solidFill>
                <a:uFill>
                  <a:solidFill>
                    <a:srgbClr val="FFFFFF"/>
                  </a:solidFill>
                </a:uFill>
                <a:latin typeface="Arial"/>
              </a:rPr>
              <a:t>Seventh Outline Level</a:t>
            </a:r>
          </a:p>
        </p:txBody>
      </p:sp>
      <p:sp>
        <p:nvSpPr>
          <p:cNvPr id="14"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iming>
    <p:tnLst>
      <p:par>
        <p:cTn id="1" dur="indefinite" restart="never" nodeType="tmRoot"/>
      </p:par>
    </p:tnLst>
  </p:timing>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67"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269" name="Picture 7"/>
          <p:cNvPicPr/>
          <p:nvPr/>
        </p:nvPicPr>
        <p:blipFill>
          <a:blip r:embed="rId14" cstate="print"/>
          <a:stretch/>
        </p:blipFill>
        <p:spPr>
          <a:xfrm>
            <a:off x="8424000" y="51840"/>
            <a:ext cx="1369800" cy="700920"/>
          </a:xfrm>
          <a:prstGeom prst="rect">
            <a:avLst/>
          </a:prstGeom>
          <a:ln>
            <a:noFill/>
          </a:ln>
        </p:spPr>
      </p:pic>
      <p:sp>
        <p:nvSpPr>
          <p:cNvPr id="270"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AF3C256E-246C-49DB-9C6F-30C69ED27F1D}"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271"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272"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73"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274"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275"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iming>
    <p:tnLst>
      <p:par>
        <p:cTn id="1" dur="indefinite" restart="never" nodeType="tmRoot"/>
      </p:par>
    </p:tnLst>
  </p:timing>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11"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313" name="Picture 7"/>
          <p:cNvPicPr/>
          <p:nvPr/>
        </p:nvPicPr>
        <p:blipFill>
          <a:blip r:embed="rId14" cstate="print"/>
          <a:stretch/>
        </p:blipFill>
        <p:spPr>
          <a:xfrm>
            <a:off x="8424000" y="51840"/>
            <a:ext cx="1369800" cy="700920"/>
          </a:xfrm>
          <a:prstGeom prst="rect">
            <a:avLst/>
          </a:prstGeom>
          <a:ln>
            <a:noFill/>
          </a:ln>
        </p:spPr>
      </p:pic>
      <p:sp>
        <p:nvSpPr>
          <p:cNvPr id="314"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361B308A-B454-4198-AD7B-751ADBA74EF4}"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315"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316"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17"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18" name="PlaceHolder 8"/>
          <p:cNvSpPr>
            <a:spLocks noGrp="1"/>
          </p:cNvSpPr>
          <p:nvPr>
            <p:ph type="title"/>
          </p:nvPr>
        </p:nvSpPr>
        <p:spPr>
          <a:xfrm>
            <a:off x="495000" y="273600"/>
            <a:ext cx="8915040" cy="1144800"/>
          </a:xfrm>
          <a:prstGeom prst="rect">
            <a:avLst/>
          </a:prstGeom>
        </p:spPr>
        <p:txBody>
          <a:bodyPr lIns="0" tIns="0" rIns="0" bIns="0" anchor="ctr"/>
          <a:lstStyle/>
          <a:p>
            <a:pPr algn="ctr"/>
            <a:r>
              <a:rPr lang="de-DE" sz="4400" strike="noStrike" spc="-1">
                <a:solidFill>
                  <a:srgbClr val="000000"/>
                </a:solidFill>
                <a:uFill>
                  <a:solidFill>
                    <a:srgbClr val="FFFFFF"/>
                  </a:solidFill>
                </a:uFill>
                <a:latin typeface="Arial"/>
              </a:rPr>
              <a:t>Click to edit the title text format</a:t>
            </a:r>
          </a:p>
        </p:txBody>
      </p:sp>
      <p:sp>
        <p:nvSpPr>
          <p:cNvPr id="319"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iming>
    <p:tnLst>
      <p:par>
        <p:cTn id="1" dur="indefinite" restart="never" nodeType="tmRoot"/>
      </p:par>
    </p:tnLst>
  </p:timing>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 name="Line 1"/>
          <p:cNvSpPr/>
          <p:nvPr/>
        </p:nvSpPr>
        <p:spPr>
          <a:xfrm>
            <a:off x="9719640" y="529524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55" name="Line 2"/>
          <p:cNvSpPr/>
          <p:nvPr/>
        </p:nvSpPr>
        <p:spPr>
          <a:xfrm>
            <a:off x="6140520" y="667764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pic>
        <p:nvPicPr>
          <p:cNvPr id="357" name="Picture 7"/>
          <p:cNvPicPr/>
          <p:nvPr/>
        </p:nvPicPr>
        <p:blipFill>
          <a:blip r:embed="rId14" cstate="print"/>
          <a:stretch/>
        </p:blipFill>
        <p:spPr>
          <a:xfrm>
            <a:off x="8424000" y="51840"/>
            <a:ext cx="1369800" cy="700920"/>
          </a:xfrm>
          <a:prstGeom prst="rect">
            <a:avLst/>
          </a:prstGeom>
          <a:ln>
            <a:noFill/>
          </a:ln>
        </p:spPr>
      </p:pic>
      <p:sp>
        <p:nvSpPr>
          <p:cNvPr id="358" name="CustomShape 4"/>
          <p:cNvSpPr/>
          <p:nvPr/>
        </p:nvSpPr>
        <p:spPr>
          <a:xfrm>
            <a:off x="-198360" y="6446160"/>
            <a:ext cx="1157400" cy="28332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gn="ctr">
              <a:lnSpc>
                <a:spcPct val="93000"/>
              </a:lnSpc>
            </a:pPr>
            <a:fld id="{9E45EEE8-19EF-4E18-9215-C220C3444AF1}" type="slidenum">
              <a:rPr lang="de-DE" sz="1900" b="1" strike="noStrike" spc="-1">
                <a:solidFill>
                  <a:srgbClr val="808080"/>
                </a:solidFill>
                <a:uFill>
                  <a:solidFill>
                    <a:srgbClr val="FFFFFF"/>
                  </a:solidFill>
                </a:uFill>
                <a:latin typeface="Arial"/>
                <a:ea typeface="DejaVu Sans"/>
              </a:rPr>
              <a:pPr algn="ctr">
                <a:lnSpc>
                  <a:spcPct val="93000"/>
                </a:lnSpc>
              </a:pPr>
              <a:t>‹#›</a:t>
            </a:fld>
            <a:endParaRPr lang="de-DE" sz="1800" strike="noStrike" spc="-1">
              <a:solidFill>
                <a:srgbClr val="000000"/>
              </a:solidFill>
              <a:uFill>
                <a:solidFill>
                  <a:srgbClr val="FFFFFF"/>
                </a:solidFill>
              </a:uFill>
              <a:latin typeface="Arial"/>
            </a:endParaRPr>
          </a:p>
        </p:txBody>
      </p:sp>
      <p:sp>
        <p:nvSpPr>
          <p:cNvPr id="359" name="CustomShape 5"/>
          <p:cNvSpPr/>
          <p:nvPr/>
        </p:nvSpPr>
        <p:spPr>
          <a:xfrm>
            <a:off x="1583280" y="6608880"/>
            <a:ext cx="4187160" cy="1612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gn="r">
              <a:lnSpc>
                <a:spcPct val="93000"/>
              </a:lnSpc>
            </a:pPr>
            <a:r>
              <a:rPr lang="de-DE" sz="1100" b="1" strike="noStrike" spc="-1">
                <a:solidFill>
                  <a:srgbClr val="999999"/>
                </a:solidFill>
                <a:uFill>
                  <a:solidFill>
                    <a:srgbClr val="FFFFFF"/>
                  </a:solidFill>
                </a:uFill>
                <a:latin typeface="Arial"/>
                <a:ea typeface="DejaVu Sans"/>
              </a:rPr>
              <a:t>iCSC2016, Thomas Keck, IEKP KIT</a:t>
            </a:r>
            <a:endParaRPr lang="de-DE" sz="1800" strike="noStrike" spc="-1">
              <a:solidFill>
                <a:srgbClr val="000000"/>
              </a:solidFill>
              <a:uFill>
                <a:solidFill>
                  <a:srgbClr val="FFFFFF"/>
                </a:solidFill>
              </a:uFill>
              <a:latin typeface="Arial"/>
            </a:endParaRPr>
          </a:p>
        </p:txBody>
      </p:sp>
      <p:sp>
        <p:nvSpPr>
          <p:cNvPr id="360" name="Line 6"/>
          <p:cNvSpPr/>
          <p:nvPr/>
        </p:nvSpPr>
        <p:spPr>
          <a:xfrm flipV="1">
            <a:off x="175320" y="180000"/>
            <a:ext cx="0" cy="138240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61" name="Line 7"/>
          <p:cNvSpPr/>
          <p:nvPr/>
        </p:nvSpPr>
        <p:spPr>
          <a:xfrm flipH="1">
            <a:off x="160560" y="180000"/>
            <a:ext cx="3594240" cy="0"/>
          </a:xfrm>
          <a:prstGeom prst="line">
            <a:avLst/>
          </a:prstGeom>
          <a:ln w="57240">
            <a:solidFill>
              <a:srgbClr val="006699"/>
            </a:solidFill>
            <a:round/>
          </a:ln>
        </p:spPr>
        <p:style>
          <a:lnRef idx="0">
            <a:scrgbClr r="0" g="0" b="0"/>
          </a:lnRef>
          <a:fillRef idx="0">
            <a:scrgbClr r="0" g="0" b="0"/>
          </a:fillRef>
          <a:effectRef idx="0">
            <a:scrgbClr r="0" g="0" b="0"/>
          </a:effectRef>
          <a:fontRef idx="minor"/>
        </p:style>
      </p:sp>
      <p:sp>
        <p:nvSpPr>
          <p:cNvPr id="362" name="PlaceHolder 8"/>
          <p:cNvSpPr>
            <a:spLocks noGrp="1"/>
          </p:cNvSpPr>
          <p:nvPr>
            <p:ph type="title"/>
          </p:nvPr>
        </p:nvSpPr>
        <p:spPr>
          <a:xfrm>
            <a:off x="495000" y="273600"/>
            <a:ext cx="8914680" cy="1144440"/>
          </a:xfrm>
          <a:prstGeom prst="rect">
            <a:avLst/>
          </a:prstGeom>
        </p:spPr>
        <p:txBody>
          <a:bodyPr lIns="0" tIns="0" rIns="0" bIns="0" anchor="ctr"/>
          <a:lstStyle/>
          <a:p>
            <a:pPr algn="ctr"/>
            <a:endParaRPr lang="de-DE" sz="4400" strike="noStrike" spc="-1">
              <a:solidFill>
                <a:srgbClr val="000000"/>
              </a:solidFill>
              <a:uFill>
                <a:solidFill>
                  <a:srgbClr val="FFFFFF"/>
                </a:solidFill>
              </a:uFill>
              <a:latin typeface="Arial"/>
            </a:endParaRPr>
          </a:p>
        </p:txBody>
      </p:sp>
      <p:sp>
        <p:nvSpPr>
          <p:cNvPr id="363" name="PlaceHolder 9"/>
          <p:cNvSpPr>
            <a:spLocks noGrp="1"/>
          </p:cNvSpPr>
          <p:nvPr>
            <p:ph type="body"/>
          </p:nvPr>
        </p:nvSpPr>
        <p:spPr>
          <a:xfrm>
            <a:off x="495000" y="1604520"/>
            <a:ext cx="8915040" cy="3977280"/>
          </a:xfrm>
          <a:prstGeom prst="rect">
            <a:avLst/>
          </a:prstGeom>
        </p:spPr>
        <p:txBody>
          <a:bodyPr lIns="0" tIns="0" rIns="0" bIns="0"/>
          <a:lstStyle/>
          <a:p>
            <a:pPr marL="432000" indent="-324000">
              <a:buClr>
                <a:srgbClr val="000000"/>
              </a:buClr>
              <a:buSzPct val="45000"/>
              <a:buFont typeface="Wingdings" charset="2"/>
              <a:buChar char=""/>
            </a:pPr>
            <a:r>
              <a:rPr lang="de-DE" sz="320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de-DE" sz="280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de-DE" sz="240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de-DE" sz="200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de-DE" sz="2000" strike="noStrike" spc="-1">
                <a:solidFill>
                  <a:srgbClr val="000000"/>
                </a:solidFill>
                <a:uFill>
                  <a:solidFill>
                    <a:srgbClr val="FFFFFF"/>
                  </a:solidFill>
                </a:uFill>
                <a:latin typeface="Arial"/>
              </a:rPr>
              <a:t>Seventh Outline Level</a:t>
            </a:r>
          </a:p>
        </p:txBody>
      </p:sp>
      <p:sp>
        <p:nvSpPr>
          <p:cNvPr id="12" name="CustomShape 3"/>
          <p:cNvSpPr/>
          <p:nvPr userDrawn="1"/>
        </p:nvSpPr>
        <p:spPr>
          <a:xfrm>
            <a:off x="2648744" y="116632"/>
            <a:ext cx="2484000" cy="161280"/>
          </a:xfrm>
          <a:prstGeom prst="rect">
            <a:avLst/>
          </a:prstGeom>
          <a:noFill/>
          <a:ln w="9360">
            <a:noFill/>
          </a:ln>
        </p:spPr>
        <p:style>
          <a:lnRef idx="0">
            <a:scrgbClr r="0" g="0" b="0"/>
          </a:lnRef>
          <a:fillRef idx="0">
            <a:scrgbClr r="0" g="0" b="0"/>
          </a:fillRef>
          <a:effectRef idx="0">
            <a:scrgbClr r="0" g="0" b="0"/>
          </a:effectRef>
          <a:fontRef idx="minor"/>
        </p:style>
        <p:txBody>
          <a:bodyPr wrap="none" lIns="0" tIns="0" rIns="0" bIns="0"/>
          <a:lstStyle/>
          <a:p>
            <a:pPr>
              <a:lnSpc>
                <a:spcPct val="93000"/>
              </a:lnSpc>
            </a:pPr>
            <a:r>
              <a:rPr lang="de-DE" sz="1100" b="1" strike="noStrike" spc="-1" dirty="0">
                <a:solidFill>
                  <a:srgbClr val="999999"/>
                </a:solidFill>
                <a:uFill>
                  <a:solidFill>
                    <a:srgbClr val="FFFFFF"/>
                  </a:solidFill>
                </a:uFill>
                <a:latin typeface="Arial"/>
                <a:ea typeface="DejaVu Sans"/>
              </a:rPr>
              <a:t>                                       </a:t>
            </a:r>
            <a:r>
              <a:rPr lang="de-DE" sz="1100" b="1" strike="noStrike" spc="-1" dirty="0" smtClean="0">
                <a:solidFill>
                  <a:srgbClr val="999999"/>
                </a:solidFill>
                <a:uFill>
                  <a:solidFill>
                    <a:srgbClr val="FFFFFF"/>
                  </a:solidFill>
                </a:uFill>
                <a:latin typeface="Arial"/>
                <a:ea typeface="DejaVu Sans"/>
              </a:rPr>
              <a:t>Multivariate Classification and Machine Learning in HEP</a:t>
            </a:r>
            <a:endParaRPr lang="de-DE" sz="1800" strike="noStrike" spc="-1" dirty="0">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iming>
    <p:tnLst>
      <p:par>
        <p:cTn id="1" dur="indefinite" restart="never" nodeType="tmRoot"/>
      </p:par>
    </p:tnLst>
  </p:timing>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125.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133.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1.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1.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5.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45.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45.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61.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1.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6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1.xml"/></Relationships>
</file>

<file path=ppt/slides/_rels/slide7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161.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1.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61.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97.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97.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97.xml"/></Relationships>
</file>

<file path=ppt/slides/_rels/slide88.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19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CustomShape 1"/>
          <p:cNvSpPr/>
          <p:nvPr/>
        </p:nvSpPr>
        <p:spPr>
          <a:xfrm>
            <a:off x="599040" y="1355040"/>
            <a:ext cx="8717400" cy="5145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endParaRPr lang="de-DE" sz="1800" strike="noStrike" spc="-1">
              <a:solidFill>
                <a:srgbClr val="000000"/>
              </a:solidFill>
              <a:uFill>
                <a:solidFill>
                  <a:srgbClr val="FFFFFF"/>
                </a:solidFill>
              </a:uFill>
              <a:latin typeface="Arial"/>
            </a:endParaRPr>
          </a:p>
          <a:p>
            <a:pPr algn="ctr">
              <a:lnSpc>
                <a:spcPct val="75000"/>
              </a:lnSpc>
            </a:pPr>
            <a:r>
              <a:rPr lang="de-DE" sz="2700" strike="noStrike" spc="-1">
                <a:solidFill>
                  <a:srgbClr val="006699"/>
                </a:solidFill>
                <a:uFill>
                  <a:solidFill>
                    <a:srgbClr val="FFFFFF"/>
                  </a:solidFill>
                </a:uFill>
                <a:latin typeface="Arial"/>
                <a:ea typeface="DejaVu Sans"/>
              </a:rPr>
              <a:t>Multivariate Classification and Machine Learning in HEP</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2700" i="1" strike="noStrike" spc="-1">
                <a:solidFill>
                  <a:srgbClr val="006699"/>
                </a:solidFill>
                <a:uFill>
                  <a:solidFill>
                    <a:srgbClr val="FFFFFF"/>
                  </a:solidFill>
                </a:uFill>
                <a:latin typeface="Arial"/>
                <a:ea typeface="DejaVu Sans"/>
              </a:rPr>
              <a:t>Lecture 1</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3800" strike="noStrike" spc="-1">
                <a:solidFill>
                  <a:srgbClr val="006699"/>
                </a:solidFill>
                <a:uFill>
                  <a:solidFill>
                    <a:srgbClr val="FFFFFF"/>
                  </a:solidFill>
                </a:uFill>
                <a:latin typeface="Arial"/>
                <a:ea typeface="DejaVu Sans"/>
              </a:rPr>
              <a:t>Traditional multivariate classification</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1900" strike="noStrike" spc="-1">
                <a:solidFill>
                  <a:srgbClr val="006699"/>
                </a:solidFill>
                <a:uFill>
                  <a:solidFill>
                    <a:srgbClr val="FFFFFF"/>
                  </a:solidFill>
                </a:uFill>
                <a:latin typeface="Arial"/>
                <a:ea typeface="DejaVu Sans"/>
              </a:rPr>
              <a:t>Thomas Keck</a:t>
            </a:r>
            <a:endParaRPr lang="de-DE" sz="1800" strike="noStrike" spc="-1">
              <a:solidFill>
                <a:srgbClr val="000000"/>
              </a:solidFill>
              <a:uFill>
                <a:solidFill>
                  <a:srgbClr val="FFFFFF"/>
                </a:solidFill>
              </a:uFill>
              <a:latin typeface="Arial"/>
            </a:endParaRPr>
          </a:p>
          <a:p>
            <a:pPr algn="ctr">
              <a:lnSpc>
                <a:spcPct val="75000"/>
              </a:lnSpc>
            </a:pPr>
            <a:r>
              <a:rPr lang="de-DE" sz="1900" strike="noStrike" spc="-1">
                <a:solidFill>
                  <a:srgbClr val="006699"/>
                </a:solidFill>
                <a:uFill>
                  <a:solidFill>
                    <a:srgbClr val="FFFFFF"/>
                  </a:solidFill>
                </a:uFill>
                <a:latin typeface="Arial"/>
                <a:ea typeface="DejaVu Sans"/>
              </a:rPr>
              <a:t>IEKP KIT</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1300" strike="noStrike" spc="-1">
                <a:solidFill>
                  <a:srgbClr val="006699"/>
                </a:solidFill>
                <a:uFill>
                  <a:solidFill>
                    <a:srgbClr val="FFFFFF"/>
                  </a:solidFill>
                </a:uFill>
                <a:latin typeface="Arial"/>
                <a:ea typeface="DejaVu Sans"/>
              </a:rPr>
              <a:t>Inverted CERN School of Computing, 29 February – 2 March 2016</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 name="Picture 878"/>
          <p:cNvPicPr/>
          <p:nvPr/>
        </p:nvPicPr>
        <p:blipFill>
          <a:blip r:embed="rId2" cstate="print"/>
          <a:stretch/>
        </p:blipFill>
        <p:spPr>
          <a:xfrm>
            <a:off x="19080" y="655920"/>
            <a:ext cx="9905040" cy="5942520"/>
          </a:xfrm>
          <a:prstGeom prst="rect">
            <a:avLst/>
          </a:prstGeom>
          <a:ln>
            <a:noFill/>
          </a:ln>
        </p:spPr>
      </p:pic>
      <p:pic>
        <p:nvPicPr>
          <p:cNvPr id="880" name="Picture 879"/>
          <p:cNvPicPr/>
          <p:nvPr/>
        </p:nvPicPr>
        <p:blipFill>
          <a:blip r:embed="rId3" cstate="print"/>
          <a:stretch/>
        </p:blipFill>
        <p:spPr>
          <a:xfrm>
            <a:off x="19080" y="655920"/>
            <a:ext cx="9905040" cy="5942520"/>
          </a:xfrm>
          <a:prstGeom prst="rect">
            <a:avLst/>
          </a:prstGeom>
          <a:ln>
            <a:noFill/>
          </a:ln>
        </p:spPr>
      </p:pic>
      <p:pic>
        <p:nvPicPr>
          <p:cNvPr id="881" name="Picture 880"/>
          <p:cNvPicPr/>
          <p:nvPr/>
        </p:nvPicPr>
        <p:blipFill>
          <a:blip r:embed="rId4" cstate="print"/>
          <a:stretch/>
        </p:blipFill>
        <p:spPr>
          <a:xfrm>
            <a:off x="19080" y="655920"/>
            <a:ext cx="9905040" cy="5942520"/>
          </a:xfrm>
          <a:prstGeom prst="rect">
            <a:avLst/>
          </a:prstGeom>
          <a:ln>
            <a:noFill/>
          </a:ln>
        </p:spPr>
      </p:pic>
      <p:pic>
        <p:nvPicPr>
          <p:cNvPr id="882" name="Picture 881"/>
          <p:cNvPicPr/>
          <p:nvPr/>
        </p:nvPicPr>
        <p:blipFill>
          <a:blip r:embed="rId5" cstate="print"/>
          <a:stretch/>
        </p:blipFill>
        <p:spPr>
          <a:xfrm>
            <a:off x="19080" y="655920"/>
            <a:ext cx="9905040" cy="5942520"/>
          </a:xfrm>
          <a:prstGeom prst="rect">
            <a:avLst/>
          </a:prstGeom>
          <a:ln>
            <a:noFill/>
          </a:ln>
        </p:spPr>
      </p:pic>
      <p:pic>
        <p:nvPicPr>
          <p:cNvPr id="883" name="Picture 882"/>
          <p:cNvPicPr/>
          <p:nvPr/>
        </p:nvPicPr>
        <p:blipFill>
          <a:blip r:embed="rId6" cstate="print"/>
          <a:stretch/>
        </p:blipFill>
        <p:spPr>
          <a:xfrm>
            <a:off x="19080" y="655920"/>
            <a:ext cx="9905040" cy="5942520"/>
          </a:xfrm>
          <a:prstGeom prst="rect">
            <a:avLst/>
          </a:prstGeom>
          <a:ln>
            <a:noFill/>
          </a:ln>
        </p:spPr>
      </p:pic>
      <p:pic>
        <p:nvPicPr>
          <p:cNvPr id="884" name="Picture 883"/>
          <p:cNvPicPr/>
          <p:nvPr/>
        </p:nvPicPr>
        <p:blipFill>
          <a:blip r:embed="rId7" cstate="print"/>
          <a:stretch/>
        </p:blipFill>
        <p:spPr>
          <a:xfrm>
            <a:off x="19080" y="655920"/>
            <a:ext cx="9905040" cy="5942520"/>
          </a:xfrm>
          <a:prstGeom prst="rect">
            <a:avLst/>
          </a:prstGeom>
          <a:ln>
            <a:noFill/>
          </a:ln>
        </p:spPr>
      </p:pic>
      <p:pic>
        <p:nvPicPr>
          <p:cNvPr id="885" name="Picture 884"/>
          <p:cNvPicPr/>
          <p:nvPr/>
        </p:nvPicPr>
        <p:blipFill>
          <a:blip r:embed="rId8" cstate="print"/>
          <a:stretch/>
        </p:blipFill>
        <p:spPr>
          <a:xfrm>
            <a:off x="19080" y="654832"/>
            <a:ext cx="9905040" cy="5942520"/>
          </a:xfrm>
          <a:prstGeom prst="rect">
            <a:avLst/>
          </a:prstGeom>
          <a:ln>
            <a:noFill/>
          </a:ln>
        </p:spPr>
      </p:pic>
      <p:pic>
        <p:nvPicPr>
          <p:cNvPr id="886" name="Picture 885"/>
          <p:cNvPicPr/>
          <p:nvPr/>
        </p:nvPicPr>
        <p:blipFill>
          <a:blip r:embed="rId9" cstate="print"/>
          <a:stretch/>
        </p:blipFill>
        <p:spPr>
          <a:xfrm>
            <a:off x="19080" y="654832"/>
            <a:ext cx="9905040" cy="5942520"/>
          </a:xfrm>
          <a:prstGeom prst="rect">
            <a:avLst/>
          </a:prstGeom>
          <a:ln>
            <a:noFill/>
          </a:ln>
        </p:spPr>
      </p:pic>
      <p:pic>
        <p:nvPicPr>
          <p:cNvPr id="887" name="Picture 886"/>
          <p:cNvPicPr/>
          <p:nvPr/>
        </p:nvPicPr>
        <p:blipFill>
          <a:blip r:embed="rId10" cstate="print"/>
          <a:stretch/>
        </p:blipFill>
        <p:spPr>
          <a:xfrm>
            <a:off x="19080" y="654832"/>
            <a:ext cx="9905040" cy="5942520"/>
          </a:xfrm>
          <a:prstGeom prst="rect">
            <a:avLst/>
          </a:prstGeom>
          <a:ln>
            <a:noFill/>
          </a:ln>
        </p:spPr>
      </p:pic>
      <p:sp>
        <p:nvSpPr>
          <p:cNvPr id="878"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Receiver Operating Characteristic</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7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8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8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8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8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8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8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8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8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8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8" name="Picture 887"/>
          <p:cNvPicPr/>
          <p:nvPr/>
        </p:nvPicPr>
        <p:blipFill>
          <a:blip r:embed="rId2" cstate="print"/>
          <a:stretch/>
        </p:blipFill>
        <p:spPr>
          <a:xfrm>
            <a:off x="19080" y="656280"/>
            <a:ext cx="9903960" cy="5941440"/>
          </a:xfrm>
          <a:prstGeom prst="rect">
            <a:avLst/>
          </a:prstGeom>
          <a:ln>
            <a:noFill/>
          </a:ln>
        </p:spPr>
      </p:pic>
      <p:sp>
        <p:nvSpPr>
          <p:cNvPr id="88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Receiver Operating Characteristic</a:t>
            </a:r>
            <a:endParaRPr lang="de-DE" sz="1800" strike="noStrike" spc="-1">
              <a:solidFill>
                <a:srgbClr val="000000"/>
              </a:solidFill>
              <a:uFill>
                <a:solidFill>
                  <a:srgbClr val="FFFFFF"/>
                </a:solidFill>
              </a:uFill>
              <a:latin typeface="Arial"/>
            </a:endParaRPr>
          </a:p>
        </p:txBody>
      </p:sp>
      <p:pic>
        <p:nvPicPr>
          <p:cNvPr id="890" name="Picture 889"/>
          <p:cNvPicPr/>
          <p:nvPr/>
        </p:nvPicPr>
        <p:blipFill>
          <a:blip r:embed="rId3" cstate="print"/>
          <a:stretch/>
        </p:blipFill>
        <p:spPr>
          <a:xfrm>
            <a:off x="19080" y="655920"/>
            <a:ext cx="9905040" cy="5942520"/>
          </a:xfrm>
          <a:prstGeom prst="rect">
            <a:avLst/>
          </a:prstGeom>
          <a:ln>
            <a:noFill/>
          </a:ln>
        </p:spPr>
      </p:pic>
      <p:sp>
        <p:nvSpPr>
          <p:cNvPr id="891" name="TextShape 2"/>
          <p:cNvSpPr txBox="1"/>
          <p:nvPr/>
        </p:nvSpPr>
        <p:spPr>
          <a:xfrm>
            <a:off x="2088000" y="3960000"/>
            <a:ext cx="6415560" cy="486720"/>
          </a:xfrm>
          <a:prstGeom prst="rect">
            <a:avLst/>
          </a:prstGeom>
          <a:noFill/>
          <a:ln>
            <a:noFill/>
          </a:ln>
        </p:spPr>
        <p:txBody>
          <a:bodyPr lIns="90000" tIns="45000" rIns="90000" bIns="45000"/>
          <a:lstStyle/>
          <a:p>
            <a:r>
              <a:rPr lang="de-DE" sz="2800" strike="noStrike" spc="-1" dirty="0">
                <a:solidFill>
                  <a:srgbClr val="000000"/>
                </a:solidFill>
                <a:uFill>
                  <a:solidFill>
                    <a:srgbClr val="FFFFFF"/>
                  </a:solidFill>
                </a:uFill>
                <a:latin typeface="Arial"/>
              </a:rPr>
              <a:t>Allowed region for an arbitrary classifier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Multivariate Classification in HEP</a:t>
            </a:r>
            <a:endParaRPr lang="de-DE" sz="1800" strike="noStrike" spc="-1">
              <a:solidFill>
                <a:srgbClr val="000000"/>
              </a:solidFill>
              <a:uFill>
                <a:solidFill>
                  <a:srgbClr val="FFFFFF"/>
                </a:solidFill>
              </a:uFill>
              <a:latin typeface="Arial"/>
            </a:endParaRPr>
          </a:p>
        </p:txBody>
      </p:sp>
      <p:sp>
        <p:nvSpPr>
          <p:cNvPr id="893"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894" name="CustomShape 3"/>
          <p:cNvSpPr/>
          <p:nvPr/>
        </p:nvSpPr>
        <p:spPr>
          <a:xfrm>
            <a:off x="495000" y="1388520"/>
            <a:ext cx="9077400" cy="5249880"/>
          </a:xfrm>
          <a:prstGeom prst="rect">
            <a:avLst/>
          </a:prstGeom>
          <a:noFill/>
          <a:ln>
            <a:noFill/>
          </a:ln>
        </p:spPr>
        <p:style>
          <a:lnRef idx="0">
            <a:scrgbClr r="0" g="0" b="0"/>
          </a:lnRef>
          <a:fillRef idx="0">
            <a:scrgbClr r="0" g="0" b="0"/>
          </a:fillRef>
          <a:effectRef idx="0">
            <a:scrgbClr r="0" g="0" b="0"/>
          </a:effectRef>
          <a:fontRef idx="minor"/>
        </p:style>
      </p:sp>
      <p:pic>
        <p:nvPicPr>
          <p:cNvPr id="895" name="Picture 894"/>
          <p:cNvPicPr/>
          <p:nvPr/>
        </p:nvPicPr>
        <p:blipFill>
          <a:blip r:embed="rId3" cstate="print"/>
          <a:stretch/>
        </p:blipFill>
        <p:spPr>
          <a:xfrm>
            <a:off x="761400" y="1296000"/>
            <a:ext cx="4025160" cy="2302560"/>
          </a:xfrm>
          <a:prstGeom prst="rect">
            <a:avLst/>
          </a:prstGeom>
          <a:ln>
            <a:noFill/>
          </a:ln>
        </p:spPr>
      </p:pic>
      <p:pic>
        <p:nvPicPr>
          <p:cNvPr id="896" name="Picture 895"/>
          <p:cNvPicPr/>
          <p:nvPr/>
        </p:nvPicPr>
        <p:blipFill>
          <a:blip r:embed="rId4" cstate="print"/>
          <a:stretch/>
        </p:blipFill>
        <p:spPr>
          <a:xfrm>
            <a:off x="144000" y="3744000"/>
            <a:ext cx="5502240" cy="3153960"/>
          </a:xfrm>
          <a:prstGeom prst="rect">
            <a:avLst/>
          </a:prstGeom>
          <a:ln>
            <a:noFill/>
          </a:ln>
        </p:spPr>
      </p:pic>
      <p:pic>
        <p:nvPicPr>
          <p:cNvPr id="897" name="Picture 896"/>
          <p:cNvPicPr/>
          <p:nvPr/>
        </p:nvPicPr>
        <p:blipFill>
          <a:blip r:embed="rId5" cstate="print"/>
          <a:stretch/>
        </p:blipFill>
        <p:spPr>
          <a:xfrm>
            <a:off x="5328000" y="1198440"/>
            <a:ext cx="3742560" cy="2621160"/>
          </a:xfrm>
          <a:prstGeom prst="rect">
            <a:avLst/>
          </a:prstGeom>
          <a:ln>
            <a:noFill/>
          </a:ln>
        </p:spPr>
      </p:pic>
      <p:pic>
        <p:nvPicPr>
          <p:cNvPr id="898" name="Picture 897"/>
          <p:cNvPicPr/>
          <p:nvPr/>
        </p:nvPicPr>
        <p:blipFill>
          <a:blip r:embed="rId6" cstate="print"/>
          <a:stretch/>
        </p:blipFill>
        <p:spPr>
          <a:xfrm>
            <a:off x="5647680" y="3744000"/>
            <a:ext cx="3377160" cy="2975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Multivariate Classification in HEP</a:t>
            </a:r>
            <a:endParaRPr lang="de-DE" sz="1800" strike="noStrike" spc="-1">
              <a:solidFill>
                <a:srgbClr val="000000"/>
              </a:solidFill>
              <a:uFill>
                <a:solidFill>
                  <a:srgbClr val="FFFFFF"/>
                </a:solidFill>
              </a:uFill>
              <a:latin typeface="Arial"/>
            </a:endParaRPr>
          </a:p>
        </p:txBody>
      </p:sp>
      <p:sp>
        <p:nvSpPr>
          <p:cNvPr id="900"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901" name="CustomShape 3"/>
          <p:cNvSpPr/>
          <p:nvPr/>
        </p:nvSpPr>
        <p:spPr>
          <a:xfrm>
            <a:off x="999000" y="1748520"/>
            <a:ext cx="9077400" cy="3290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0400">
              <a:lnSpc>
                <a:spcPct val="100000"/>
              </a:lnSpc>
              <a:buClr>
                <a:srgbClr val="000000"/>
              </a:buClr>
              <a:buSzPct val="45000"/>
              <a:buFont typeface="Wingdings" charset="2"/>
              <a:buChar char=""/>
            </a:pPr>
            <a:r>
              <a:rPr lang="de-DE" sz="2400" b="1" strike="noStrike" spc="-1" dirty="0">
                <a:solidFill>
                  <a:srgbClr val="000000"/>
                </a:solidFill>
                <a:uFill>
                  <a:solidFill>
                    <a:srgbClr val="FFFFFF"/>
                  </a:solidFill>
                </a:uFill>
                <a:latin typeface="Arial"/>
                <a:ea typeface="DejaVu Sans"/>
              </a:rPr>
              <a:t>Signal and Background PDF is unknown</a:t>
            </a:r>
            <a:endParaRPr lang="de-DE" sz="1800" b="1"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Multiple sources for signal and background</a:t>
            </a:r>
            <a:endParaRPr lang="de-DE" sz="2000"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Non Gaussian</a:t>
            </a:r>
            <a:endParaRPr lang="de-DE" sz="2000"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Nonlinear dependencies among </a:t>
            </a:r>
            <a:r>
              <a:rPr lang="de-DE" sz="2000" strike="noStrike" spc="-1" dirty="0" smtClean="0">
                <a:solidFill>
                  <a:srgbClr val="000000"/>
                </a:solidFill>
                <a:uFill>
                  <a:solidFill>
                    <a:srgbClr val="FFFFFF"/>
                  </a:solidFill>
                </a:uFill>
                <a:latin typeface="Arial"/>
                <a:ea typeface="DejaVu Sans"/>
              </a:rPr>
              <a:t>features</a:t>
            </a:r>
            <a:r>
              <a:rPr lang="de-DE" spc="-1" dirty="0">
                <a:solidFill>
                  <a:srgbClr val="000000"/>
                </a:solidFill>
                <a:uFill>
                  <a:solidFill>
                    <a:srgbClr val="FFFFFF"/>
                  </a:solidFill>
                </a:uFill>
                <a:latin typeface="Arial"/>
              </a:rPr>
              <a:t/>
            </a:r>
            <a:br>
              <a:rPr lang="de-DE" spc="-1" dirty="0">
                <a:solidFill>
                  <a:srgbClr val="000000"/>
                </a:solidFill>
                <a:uFill>
                  <a:solidFill>
                    <a:srgbClr val="FFFFFF"/>
                  </a:solidFill>
                </a:uFill>
                <a:latin typeface="Arial"/>
              </a:rPr>
            </a:b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Medium number of dimensions/features D </a:t>
            </a:r>
            <a:r>
              <a:rPr lang="de-DE" sz="2400" strike="noStrike" spc="-1" dirty="0">
                <a:solidFill>
                  <a:srgbClr val="000000"/>
                </a:solidFill>
                <a:uFill>
                  <a:solidFill>
                    <a:srgbClr val="FFFFFF"/>
                  </a:solidFill>
                </a:uFill>
                <a:latin typeface="Arial"/>
                <a:ea typeface="Arial"/>
              </a:rPr>
              <a:t>≈</a:t>
            </a:r>
            <a:r>
              <a:rPr lang="de-DE" sz="2400" strike="noStrike" spc="-1" dirty="0">
                <a:solidFill>
                  <a:srgbClr val="000000"/>
                </a:solidFill>
                <a:uFill>
                  <a:solidFill>
                    <a:srgbClr val="FFFFFF"/>
                  </a:solidFill>
                </a:uFill>
                <a:latin typeface="Arial"/>
                <a:ea typeface="DejaVu Sans"/>
              </a:rPr>
              <a:t> O(100)</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b="1" strike="noStrike" spc="-1" dirty="0">
                <a:solidFill>
                  <a:srgbClr val="000000"/>
                </a:solidFill>
                <a:uFill>
                  <a:solidFill>
                    <a:srgbClr val="FFFFFF"/>
                  </a:solidFill>
                </a:uFill>
                <a:latin typeface="Arial"/>
                <a:ea typeface="DejaVu Sans"/>
              </a:rPr>
              <a:t>Curse of dimensionality → PDFs cannot be sampled</a:t>
            </a:r>
            <a:endParaRPr lang="de-DE" sz="1800" b="1"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pP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High number of samples/events N </a:t>
            </a:r>
            <a:r>
              <a:rPr lang="de-DE" sz="2400" strike="noStrike" spc="-1" dirty="0">
                <a:solidFill>
                  <a:srgbClr val="000000"/>
                </a:solidFill>
                <a:uFill>
                  <a:solidFill>
                    <a:srgbClr val="FFFFFF"/>
                  </a:solidFill>
                </a:uFill>
                <a:latin typeface="Arial"/>
                <a:ea typeface="Arial"/>
              </a:rPr>
              <a:t>≈</a:t>
            </a:r>
            <a:r>
              <a:rPr lang="de-DE" sz="2400" strike="noStrike" spc="-1" dirty="0">
                <a:solidFill>
                  <a:srgbClr val="000000"/>
                </a:solidFill>
                <a:uFill>
                  <a:solidFill>
                    <a:srgbClr val="FFFFFF"/>
                  </a:solidFill>
                </a:uFill>
                <a:latin typeface="Arial"/>
                <a:ea typeface="DejaVu Sans"/>
              </a:rPr>
              <a:t>  O(1 000 000)</a:t>
            </a:r>
            <a:endParaRPr lang="de-DE" sz="1800"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Training and Application time matters</a:t>
            </a:r>
            <a:endParaRPr lang="de-DE" sz="2000"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Often simulated data (→ systematics)</a:t>
            </a:r>
            <a:endParaRPr lang="de-DE" sz="20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Classifier Models</a:t>
            </a:r>
            <a:endParaRPr lang="de-DE" sz="1800" strike="noStrike" spc="-1">
              <a:solidFill>
                <a:srgbClr val="000000"/>
              </a:solidFill>
              <a:uFill>
                <a:solidFill>
                  <a:srgbClr val="FFFFFF"/>
                </a:solidFill>
              </a:uFill>
              <a:latin typeface="Arial"/>
            </a:endParaRPr>
          </a:p>
        </p:txBody>
      </p:sp>
      <p:sp>
        <p:nvSpPr>
          <p:cNvPr id="903" name="CustomShape 2"/>
          <p:cNvSpPr/>
          <p:nvPr/>
        </p:nvSpPr>
        <p:spPr>
          <a:xfrm>
            <a:off x="288360" y="2772000"/>
            <a:ext cx="4567320" cy="71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800" strike="noStrike" spc="-1">
                <a:solidFill>
                  <a:srgbClr val="006699"/>
                </a:solidFill>
                <a:uFill>
                  <a:solidFill>
                    <a:srgbClr val="FFFFFF"/>
                  </a:solidFill>
                </a:uFill>
                <a:latin typeface="Arial"/>
                <a:ea typeface="DejaVu Sans"/>
              </a:rPr>
              <a:t>Generative Models</a:t>
            </a:r>
            <a:endParaRPr lang="de-DE" sz="1800" strike="noStrike" spc="-1">
              <a:solidFill>
                <a:srgbClr val="000000"/>
              </a:solidFill>
              <a:uFill>
                <a:solidFill>
                  <a:srgbClr val="FFFFFF"/>
                </a:solidFill>
              </a:uFill>
              <a:latin typeface="Arial"/>
            </a:endParaRPr>
          </a:p>
        </p:txBody>
      </p:sp>
      <p:sp>
        <p:nvSpPr>
          <p:cNvPr id="904" name="CustomShape 3"/>
          <p:cNvSpPr/>
          <p:nvPr/>
        </p:nvSpPr>
        <p:spPr>
          <a:xfrm>
            <a:off x="216720" y="4284000"/>
            <a:ext cx="4962960" cy="75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800" strike="noStrike" spc="-1">
                <a:solidFill>
                  <a:srgbClr val="006699"/>
                </a:solidFill>
                <a:uFill>
                  <a:solidFill>
                    <a:srgbClr val="FFFFFF"/>
                  </a:solidFill>
                </a:uFill>
                <a:latin typeface="Arial"/>
                <a:ea typeface="DejaVu Sans"/>
              </a:rPr>
              <a:t>Discriminative Models</a:t>
            </a:r>
            <a:endParaRPr lang="de-DE" sz="1800" strike="noStrike" spc="-1">
              <a:solidFill>
                <a:srgbClr val="000000"/>
              </a:solidFill>
              <a:uFill>
                <a:solidFill>
                  <a:srgbClr val="FFFFFF"/>
                </a:solidFill>
              </a:uFill>
              <a:latin typeface="Arial"/>
            </a:endParaRPr>
          </a:p>
        </p:txBody>
      </p:sp>
      <p:pic>
        <p:nvPicPr>
          <p:cNvPr id="905" name="Picture 904"/>
          <p:cNvPicPr/>
          <p:nvPr/>
        </p:nvPicPr>
        <p:blipFill>
          <a:blip r:embed="rId2" cstate="print"/>
          <a:stretch/>
        </p:blipFill>
        <p:spPr>
          <a:xfrm>
            <a:off x="4786200" y="3060000"/>
            <a:ext cx="4596120" cy="854280"/>
          </a:xfrm>
          <a:prstGeom prst="rect">
            <a:avLst/>
          </a:prstGeom>
          <a:ln>
            <a:noFill/>
          </a:ln>
        </p:spPr>
      </p:pic>
      <p:pic>
        <p:nvPicPr>
          <p:cNvPr id="906" name="Picture 905"/>
          <p:cNvPicPr/>
          <p:nvPr/>
        </p:nvPicPr>
        <p:blipFill>
          <a:blip r:embed="rId3" cstate="print"/>
          <a:stretch/>
        </p:blipFill>
        <p:spPr>
          <a:xfrm>
            <a:off x="5109120" y="4521600"/>
            <a:ext cx="4393440" cy="1380960"/>
          </a:xfrm>
          <a:prstGeom prst="rect">
            <a:avLst/>
          </a:prstGeom>
          <a:ln>
            <a:noFill/>
          </a:ln>
        </p:spPr>
      </p:pic>
      <p:sp>
        <p:nvSpPr>
          <p:cNvPr id="907" name="CustomShape 4"/>
          <p:cNvSpPr/>
          <p:nvPr/>
        </p:nvSpPr>
        <p:spPr>
          <a:xfrm>
            <a:off x="900000" y="3204000"/>
            <a:ext cx="4530240" cy="14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Restricted Boltzmann machine</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Kernel density estimator</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Gaussian mixture model</a:t>
            </a:r>
            <a:endParaRPr lang="de-DE" sz="1800" strike="noStrike" spc="-1">
              <a:solidFill>
                <a:srgbClr val="000000"/>
              </a:solidFill>
              <a:uFill>
                <a:solidFill>
                  <a:srgbClr val="FFFFFF"/>
                </a:solidFill>
              </a:uFill>
              <a:latin typeface="Arial"/>
            </a:endParaRPr>
          </a:p>
        </p:txBody>
      </p:sp>
      <p:sp>
        <p:nvSpPr>
          <p:cNvPr id="908" name="CustomShape 5"/>
          <p:cNvSpPr/>
          <p:nvPr/>
        </p:nvSpPr>
        <p:spPr>
          <a:xfrm>
            <a:off x="936000" y="4788360"/>
            <a:ext cx="4531680" cy="178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Linear discriminant analysis</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Quadratic discriminant analysis</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(Boosted) Decision Trees</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Support Vector machine</a:t>
            </a:r>
            <a:endParaRPr lang="de-DE" sz="1800" strike="noStrike" spc="-1">
              <a:solidFill>
                <a:srgbClr val="000000"/>
              </a:solidFill>
              <a:uFill>
                <a:solidFill>
                  <a:srgbClr val="FFFFFF"/>
                </a:solidFill>
              </a:uFill>
              <a:latin typeface="Arial"/>
            </a:endParaRPr>
          </a:p>
          <a:p>
            <a:pPr marL="216000" indent="-211680">
              <a:lnSpc>
                <a:spcPct val="100000"/>
              </a:lnSpc>
              <a:buClr>
                <a:srgbClr val="000000"/>
              </a:buClr>
              <a:buSzPct val="45000"/>
              <a:buFont typeface="Wingdings" charset="2"/>
              <a:buChar char=""/>
            </a:pPr>
            <a:r>
              <a:rPr lang="de-DE" sz="2000" strike="noStrike" spc="-1">
                <a:solidFill>
                  <a:srgbClr val="000000"/>
                </a:solidFill>
                <a:uFill>
                  <a:solidFill>
                    <a:srgbClr val="FFFFFF"/>
                  </a:solidFill>
                </a:uFill>
                <a:latin typeface="Arial"/>
                <a:ea typeface="DejaVu Sans"/>
              </a:rPr>
              <a:t>Artificial neural networks</a:t>
            </a:r>
            <a:endParaRPr lang="de-DE" sz="1800" strike="noStrike" spc="-1">
              <a:solidFill>
                <a:srgbClr val="000000"/>
              </a:solidFill>
              <a:uFill>
                <a:solidFill>
                  <a:srgbClr val="FFFFFF"/>
                </a:solidFill>
              </a:uFill>
              <a:latin typeface="Arial"/>
            </a:endParaRPr>
          </a:p>
        </p:txBody>
      </p:sp>
      <p:sp>
        <p:nvSpPr>
          <p:cNvPr id="909" name="CustomShape 6"/>
          <p:cNvSpPr/>
          <p:nvPr/>
        </p:nvSpPr>
        <p:spPr>
          <a:xfrm>
            <a:off x="288360" y="1800000"/>
            <a:ext cx="4567320" cy="71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800" strike="noStrike" spc="-1">
                <a:solidFill>
                  <a:srgbClr val="006699"/>
                </a:solidFill>
                <a:uFill>
                  <a:solidFill>
                    <a:srgbClr val="FFFFFF"/>
                  </a:solidFill>
                </a:uFill>
                <a:latin typeface="Arial"/>
                <a:ea typeface="DejaVu Sans"/>
              </a:rPr>
              <a:t>Neyman Pearson Lemma</a:t>
            </a:r>
            <a:endParaRPr lang="de-DE" sz="1800" strike="noStrike" spc="-1">
              <a:solidFill>
                <a:srgbClr val="000000"/>
              </a:solidFill>
              <a:uFill>
                <a:solidFill>
                  <a:srgbClr val="FFFFFF"/>
                </a:solidFill>
              </a:uFill>
              <a:latin typeface="Arial"/>
            </a:endParaRPr>
          </a:p>
        </p:txBody>
      </p:sp>
      <p:pic>
        <p:nvPicPr>
          <p:cNvPr id="910" name="Picture 909"/>
          <p:cNvPicPr/>
          <p:nvPr/>
        </p:nvPicPr>
        <p:blipFill>
          <a:blip r:embed="rId4" cstate="print"/>
          <a:stretch/>
        </p:blipFill>
        <p:spPr>
          <a:xfrm>
            <a:off x="4752000" y="936000"/>
            <a:ext cx="4748400" cy="1882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Discriminant Analysis /
Analytical methods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Discriminant Analysis</a:t>
            </a:r>
            <a:endParaRPr lang="de-DE" sz="1800" strike="noStrike" spc="-1">
              <a:solidFill>
                <a:srgbClr val="000000"/>
              </a:solidFill>
              <a:uFill>
                <a:solidFill>
                  <a:srgbClr val="FFFFFF"/>
                </a:solidFill>
              </a:uFill>
              <a:latin typeface="Arial"/>
            </a:endParaRPr>
          </a:p>
        </p:txBody>
      </p:sp>
      <p:sp>
        <p:nvSpPr>
          <p:cNvPr id="913"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914" name="CustomShape 3"/>
          <p:cNvSpPr/>
          <p:nvPr/>
        </p:nvSpPr>
        <p:spPr>
          <a:xfrm>
            <a:off x="432000" y="1604520"/>
            <a:ext cx="9284400" cy="501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de-DE" sz="2400" strike="noStrike" spc="-1" dirty="0">
                <a:solidFill>
                  <a:srgbClr val="000000"/>
                </a:solidFill>
                <a:uFill>
                  <a:solidFill>
                    <a:srgbClr val="FFFFFF"/>
                  </a:solidFill>
                </a:uFill>
                <a:latin typeface="Arial"/>
                <a:ea typeface="DejaVu Sans"/>
              </a:rPr>
              <a:t>Analytical / closed-form solutions of Neyman-Pearson Lemma</a:t>
            </a: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r>
              <a:rPr lang="de-DE" sz="2400" strike="noStrike" spc="-1" dirty="0">
                <a:solidFill>
                  <a:srgbClr val="000000"/>
                </a:solidFill>
                <a:uFill>
                  <a:solidFill>
                    <a:srgbClr val="FFFFFF"/>
                  </a:solidFill>
                </a:uFill>
                <a:latin typeface="Arial"/>
                <a:ea typeface="DejaVu Sans"/>
              </a:rPr>
              <a:t>Linear discriminant analysis (LDA)</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Assumes conditional PDFs are normally distributed</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b="1" strike="noStrike" spc="-1" dirty="0">
                <a:solidFill>
                  <a:srgbClr val="000000"/>
                </a:solidFill>
                <a:uFill>
                  <a:solidFill>
                    <a:srgbClr val="FFFFFF"/>
                  </a:solidFill>
                </a:uFill>
                <a:latin typeface="Arial"/>
                <a:ea typeface="DejaVu Sans"/>
              </a:rPr>
              <a:t>Assumes identical covariances of signal and background</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Equivalent to commonly used Fisher's discriminant</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Requires only means and covariances of sample</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b="1" strike="noStrike" spc="-1" dirty="0">
                <a:solidFill>
                  <a:srgbClr val="000000"/>
                </a:solidFill>
                <a:uFill>
                  <a:solidFill>
                    <a:srgbClr val="FFFFFF"/>
                  </a:solidFill>
                </a:uFill>
                <a:latin typeface="Arial"/>
                <a:ea typeface="DejaVu Sans"/>
              </a:rPr>
              <a:t>Separating hyperplane is linear</a:t>
            </a:r>
            <a:endParaRPr lang="de-DE" sz="2000" b="1"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r>
              <a:rPr lang="de-DE" sz="2400" strike="noStrike" spc="-1" dirty="0">
                <a:solidFill>
                  <a:srgbClr val="000000"/>
                </a:solidFill>
                <a:uFill>
                  <a:solidFill>
                    <a:srgbClr val="FFFFFF"/>
                  </a:solidFill>
                </a:uFill>
                <a:latin typeface="Arial"/>
                <a:ea typeface="DejaVu Sans"/>
              </a:rPr>
              <a:t>Quadratic discriminant analysis (QDA)</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Assumes conditional PDFs are normally distributed</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Requires only means and covariances of sample</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b="1" strike="noStrike" spc="-1" dirty="0">
                <a:solidFill>
                  <a:srgbClr val="000000"/>
                </a:solidFill>
                <a:uFill>
                  <a:solidFill>
                    <a:srgbClr val="FFFFFF"/>
                  </a:solidFill>
                </a:uFill>
                <a:latin typeface="Arial"/>
                <a:ea typeface="DejaVu Sans"/>
              </a:rPr>
              <a:t>Separating hyperplane is quadratic</a:t>
            </a:r>
            <a:endParaRPr lang="de-DE" sz="2000" b="1"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Linear Discriminant Analysis</a:t>
            </a:r>
            <a:endParaRPr lang="de-DE" sz="1800" strike="noStrike" spc="-1">
              <a:solidFill>
                <a:srgbClr val="000000"/>
              </a:solidFill>
              <a:uFill>
                <a:solidFill>
                  <a:srgbClr val="FFFFFF"/>
                </a:solidFill>
              </a:uFill>
              <a:latin typeface="Arial"/>
            </a:endParaRPr>
          </a:p>
        </p:txBody>
      </p:sp>
      <p:pic>
        <p:nvPicPr>
          <p:cNvPr id="916" name="Picture 915"/>
          <p:cNvPicPr/>
          <p:nvPr/>
        </p:nvPicPr>
        <p:blipFill>
          <a:blip r:embed="rId2" cstate="print"/>
          <a:stretch/>
        </p:blipFill>
        <p:spPr>
          <a:xfrm>
            <a:off x="19080" y="655920"/>
            <a:ext cx="9905040" cy="5942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Quadratic Discriminant Analysis</a:t>
            </a:r>
            <a:endParaRPr lang="de-DE" sz="1800" strike="noStrike" spc="-1">
              <a:solidFill>
                <a:srgbClr val="000000"/>
              </a:solidFill>
              <a:uFill>
                <a:solidFill>
                  <a:srgbClr val="FFFFFF"/>
                </a:solidFill>
              </a:uFill>
              <a:latin typeface="Arial"/>
            </a:endParaRPr>
          </a:p>
        </p:txBody>
      </p:sp>
      <p:pic>
        <p:nvPicPr>
          <p:cNvPr id="918" name="Picture 917"/>
          <p:cNvPicPr/>
          <p:nvPr/>
        </p:nvPicPr>
        <p:blipFill>
          <a:blip r:embed="rId2" cstate="print"/>
          <a:stretch/>
        </p:blipFill>
        <p:spPr>
          <a:xfrm>
            <a:off x="19080" y="655920"/>
            <a:ext cx="9905040" cy="5942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Discriminant Analysis</a:t>
            </a:r>
            <a:endParaRPr lang="de-DE" sz="1800" strike="noStrike" spc="-1">
              <a:solidFill>
                <a:srgbClr val="000000"/>
              </a:solidFill>
              <a:uFill>
                <a:solidFill>
                  <a:srgbClr val="FFFFFF"/>
                </a:solidFill>
              </a:uFill>
              <a:latin typeface="Arial"/>
            </a:endParaRPr>
          </a:p>
        </p:txBody>
      </p:sp>
      <p:pic>
        <p:nvPicPr>
          <p:cNvPr id="920" name="Picture 919"/>
          <p:cNvPicPr/>
          <p:nvPr/>
        </p:nvPicPr>
        <p:blipFill>
          <a:blip r:embed="rId2" cstate="print"/>
          <a:stretch/>
        </p:blipFill>
        <p:spPr>
          <a:xfrm>
            <a:off x="19080" y="619920"/>
            <a:ext cx="9905040" cy="5942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TextShape 1"/>
          <p:cNvSpPr txBox="1"/>
          <p:nvPr/>
        </p:nvSpPr>
        <p:spPr>
          <a:xfrm>
            <a:off x="495000" y="1604520"/>
            <a:ext cx="8915040" cy="3977280"/>
          </a:xfrm>
          <a:prstGeom prst="rect">
            <a:avLst/>
          </a:prstGeom>
          <a:noFill/>
          <a:ln>
            <a:noFill/>
          </a:ln>
        </p:spPr>
        <p:txBody>
          <a:bodyPr lIns="0" tIns="0" rIns="0" bIns="0"/>
          <a:lstStyle/>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Neyman-Pearson Lemma / Supervised learning</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Discriminant Analysis / Analytical methods</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Decision Trees / Model complexity</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Boosted Decision Trees / Ensemble methods</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Support Vector Machines / Kernel trick</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Sideband subtraction &amp; sPlot / Data-driven techniques</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Available tools</a:t>
            </a:r>
            <a:endParaRPr lang="de-DE" sz="2400" strike="noStrike" spc="-1" dirty="0">
              <a:solidFill>
                <a:srgbClr val="000000"/>
              </a:solidFill>
              <a:uFill>
                <a:solidFill>
                  <a:srgbClr val="FFFFFF"/>
                </a:solidFill>
              </a:uFill>
              <a:latin typeface="Arial"/>
            </a:endParaRPr>
          </a:p>
        </p:txBody>
      </p:sp>
      <p:sp>
        <p:nvSpPr>
          <p:cNvPr id="850" name="CustomShape 2"/>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Outline</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Decision Trees /
Model complexity</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Simple Decision Tree</a:t>
            </a:r>
            <a:endParaRPr lang="de-DE" sz="1800" strike="noStrike" spc="-1">
              <a:solidFill>
                <a:srgbClr val="000000"/>
              </a:solidFill>
              <a:uFill>
                <a:solidFill>
                  <a:srgbClr val="FFFFFF"/>
                </a:solidFill>
              </a:uFill>
              <a:latin typeface="Arial"/>
            </a:endParaRPr>
          </a:p>
        </p:txBody>
      </p:sp>
      <p:pic>
        <p:nvPicPr>
          <p:cNvPr id="923" name="Picture 922"/>
          <p:cNvPicPr/>
          <p:nvPr/>
        </p:nvPicPr>
        <p:blipFill>
          <a:blip r:embed="rId2" cstate="print"/>
          <a:stretch/>
        </p:blipFill>
        <p:spPr>
          <a:xfrm>
            <a:off x="19080" y="1209600"/>
            <a:ext cx="9903960" cy="447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Complete Decision Tree</a:t>
            </a:r>
            <a:endParaRPr lang="de-DE" sz="1800" strike="noStrike" spc="-1">
              <a:solidFill>
                <a:srgbClr val="000000"/>
              </a:solidFill>
              <a:uFill>
                <a:solidFill>
                  <a:srgbClr val="FFFFFF"/>
                </a:solidFill>
              </a:uFill>
              <a:latin typeface="Arial"/>
            </a:endParaRPr>
          </a:p>
        </p:txBody>
      </p:sp>
      <p:pic>
        <p:nvPicPr>
          <p:cNvPr id="925" name="Picture 924"/>
          <p:cNvPicPr/>
          <p:nvPr/>
        </p:nvPicPr>
        <p:blipFill>
          <a:blip r:embed="rId2" cstate="print"/>
          <a:stretch/>
        </p:blipFill>
        <p:spPr>
          <a:xfrm>
            <a:off x="19080" y="1353600"/>
            <a:ext cx="9903960" cy="4475160"/>
          </a:xfrm>
          <a:prstGeom prst="rect">
            <a:avLst/>
          </a:prstGeom>
          <a:ln>
            <a:noFill/>
          </a:ln>
        </p:spPr>
      </p:pic>
      <p:sp>
        <p:nvSpPr>
          <p:cNvPr id="926" name="TextShape 2"/>
          <p:cNvSpPr txBox="1"/>
          <p:nvPr/>
        </p:nvSpPr>
        <p:spPr>
          <a:xfrm>
            <a:off x="880920" y="5904000"/>
            <a:ext cx="811908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Complete tree with pure leaves → Complex model</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Decision Tree</a:t>
            </a:r>
            <a:endParaRPr lang="de-DE" sz="1800" strike="noStrike" spc="-1">
              <a:solidFill>
                <a:srgbClr val="000000"/>
              </a:solidFill>
              <a:uFill>
                <a:solidFill>
                  <a:srgbClr val="FFFFFF"/>
                </a:solidFill>
              </a:uFill>
              <a:latin typeface="Arial"/>
            </a:endParaRPr>
          </a:p>
        </p:txBody>
      </p:sp>
      <p:pic>
        <p:nvPicPr>
          <p:cNvPr id="928" name="Picture 927"/>
          <p:cNvPicPr/>
          <p:nvPr/>
        </p:nvPicPr>
        <p:blipFill>
          <a:blip r:embed="rId2" cstate="print"/>
          <a:stretch/>
        </p:blipFill>
        <p:spPr>
          <a:xfrm>
            <a:off x="19080" y="655920"/>
            <a:ext cx="9905040" cy="5942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Decision Tree</a:t>
            </a:r>
            <a:endParaRPr lang="de-DE" sz="1800" strike="noStrike" spc="-1">
              <a:solidFill>
                <a:srgbClr val="000000"/>
              </a:solidFill>
              <a:uFill>
                <a:solidFill>
                  <a:srgbClr val="FFFFFF"/>
                </a:solidFill>
              </a:uFill>
              <a:latin typeface="Arial"/>
            </a:endParaRPr>
          </a:p>
        </p:txBody>
      </p:sp>
      <p:pic>
        <p:nvPicPr>
          <p:cNvPr id="930" name="Picture 929"/>
          <p:cNvPicPr/>
          <p:nvPr/>
        </p:nvPicPr>
        <p:blipFill>
          <a:blip r:embed="rId2" cstate="print"/>
          <a:stretch/>
        </p:blipFill>
        <p:spPr>
          <a:xfrm>
            <a:off x="19080" y="655920"/>
            <a:ext cx="9905040" cy="5942520"/>
          </a:xfrm>
          <a:prstGeom prst="rect">
            <a:avLst/>
          </a:prstGeom>
          <a:ln>
            <a:noFill/>
          </a:ln>
        </p:spPr>
      </p:pic>
      <p:sp>
        <p:nvSpPr>
          <p:cNvPr id="931" name="TextShape 2"/>
          <p:cNvSpPr txBox="1"/>
          <p:nvPr/>
        </p:nvSpPr>
        <p:spPr>
          <a:xfrm>
            <a:off x="2520000" y="1296000"/>
            <a:ext cx="523116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Complex model performs poorly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4" name="Picture 933"/>
          <p:cNvPicPr/>
          <p:nvPr/>
        </p:nvPicPr>
        <p:blipFill>
          <a:blip r:embed="rId2" cstate="print"/>
          <a:stretch/>
        </p:blipFill>
        <p:spPr>
          <a:xfrm>
            <a:off x="19080" y="475920"/>
            <a:ext cx="9905040" cy="5942520"/>
          </a:xfrm>
          <a:prstGeom prst="rect">
            <a:avLst/>
          </a:prstGeom>
          <a:ln>
            <a:noFill/>
          </a:ln>
        </p:spPr>
      </p:pic>
      <p:pic>
        <p:nvPicPr>
          <p:cNvPr id="935" name="Picture 934"/>
          <p:cNvPicPr/>
          <p:nvPr/>
        </p:nvPicPr>
        <p:blipFill>
          <a:blip r:embed="rId3" cstate="print"/>
          <a:stretch/>
        </p:blipFill>
        <p:spPr>
          <a:xfrm>
            <a:off x="19080" y="475920"/>
            <a:ext cx="9905040" cy="5942520"/>
          </a:xfrm>
          <a:prstGeom prst="rect">
            <a:avLst/>
          </a:prstGeom>
          <a:ln>
            <a:noFill/>
          </a:ln>
        </p:spPr>
      </p:pic>
      <p:pic>
        <p:nvPicPr>
          <p:cNvPr id="936" name="Picture 935"/>
          <p:cNvPicPr/>
          <p:nvPr/>
        </p:nvPicPr>
        <p:blipFill>
          <a:blip r:embed="rId4" cstate="print"/>
          <a:stretch/>
        </p:blipFill>
        <p:spPr>
          <a:xfrm>
            <a:off x="19080" y="475920"/>
            <a:ext cx="9905040" cy="5942520"/>
          </a:xfrm>
          <a:prstGeom prst="rect">
            <a:avLst/>
          </a:prstGeom>
          <a:ln>
            <a:noFill/>
          </a:ln>
        </p:spPr>
      </p:pic>
      <p:pic>
        <p:nvPicPr>
          <p:cNvPr id="937" name="Picture 936"/>
          <p:cNvPicPr/>
          <p:nvPr/>
        </p:nvPicPr>
        <p:blipFill>
          <a:blip r:embed="rId5" cstate="print"/>
          <a:stretch/>
        </p:blipFill>
        <p:spPr>
          <a:xfrm>
            <a:off x="19080" y="475920"/>
            <a:ext cx="9905040" cy="5942520"/>
          </a:xfrm>
          <a:prstGeom prst="rect">
            <a:avLst/>
          </a:prstGeom>
          <a:ln>
            <a:noFill/>
          </a:ln>
        </p:spPr>
      </p:pic>
      <p:pic>
        <p:nvPicPr>
          <p:cNvPr id="938" name="Picture 937"/>
          <p:cNvPicPr/>
          <p:nvPr/>
        </p:nvPicPr>
        <p:blipFill>
          <a:blip r:embed="rId6" cstate="print"/>
          <a:stretch/>
        </p:blipFill>
        <p:spPr>
          <a:xfrm>
            <a:off x="19080" y="475920"/>
            <a:ext cx="9905040" cy="5942520"/>
          </a:xfrm>
          <a:prstGeom prst="rect">
            <a:avLst/>
          </a:prstGeom>
          <a:ln>
            <a:noFill/>
          </a:ln>
        </p:spPr>
      </p:pic>
      <p:pic>
        <p:nvPicPr>
          <p:cNvPr id="939" name="Picture 938"/>
          <p:cNvPicPr/>
          <p:nvPr/>
        </p:nvPicPr>
        <p:blipFill>
          <a:blip r:embed="rId7" cstate="print"/>
          <a:stretch/>
        </p:blipFill>
        <p:spPr>
          <a:xfrm>
            <a:off x="19080" y="475920"/>
            <a:ext cx="9905040" cy="5942520"/>
          </a:xfrm>
          <a:prstGeom prst="rect">
            <a:avLst/>
          </a:prstGeom>
          <a:ln>
            <a:noFill/>
          </a:ln>
        </p:spPr>
      </p:pic>
      <p:pic>
        <p:nvPicPr>
          <p:cNvPr id="940" name="Picture 939"/>
          <p:cNvPicPr/>
          <p:nvPr/>
        </p:nvPicPr>
        <p:blipFill>
          <a:blip r:embed="rId8" cstate="print"/>
          <a:stretch/>
        </p:blipFill>
        <p:spPr>
          <a:xfrm>
            <a:off x="19080" y="475920"/>
            <a:ext cx="9905040" cy="5942520"/>
          </a:xfrm>
          <a:prstGeom prst="rect">
            <a:avLst/>
          </a:prstGeom>
          <a:ln>
            <a:noFill/>
          </a:ln>
        </p:spPr>
      </p:pic>
      <p:pic>
        <p:nvPicPr>
          <p:cNvPr id="941" name="Picture 940"/>
          <p:cNvPicPr/>
          <p:nvPr/>
        </p:nvPicPr>
        <p:blipFill>
          <a:blip r:embed="rId9" cstate="print"/>
          <a:stretch/>
        </p:blipFill>
        <p:spPr>
          <a:xfrm>
            <a:off x="19080" y="475920"/>
            <a:ext cx="9905040" cy="5942520"/>
          </a:xfrm>
          <a:prstGeom prst="rect">
            <a:avLst/>
          </a:prstGeom>
          <a:ln>
            <a:noFill/>
          </a:ln>
        </p:spPr>
      </p:pic>
      <p:sp>
        <p:nvSpPr>
          <p:cNvPr id="932" name="CustomShape 1"/>
          <p:cNvSpPr/>
          <p:nvPr/>
        </p:nvSpPr>
        <p:spPr>
          <a:xfrm>
            <a:off x="495000" y="57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Decision Tree</a:t>
            </a:r>
            <a:endParaRPr lang="de-DE" sz="1800" strike="noStrike" spc="-1">
              <a:solidFill>
                <a:srgbClr val="000000"/>
              </a:solidFill>
              <a:uFill>
                <a:solidFill>
                  <a:srgbClr val="FFFFFF"/>
                </a:solidFill>
              </a:uFill>
              <a:latin typeface="Arial"/>
            </a:endParaRPr>
          </a:p>
        </p:txBody>
      </p:sp>
      <p:pic>
        <p:nvPicPr>
          <p:cNvPr id="933" name="Picture 932"/>
          <p:cNvPicPr/>
          <p:nvPr/>
        </p:nvPicPr>
        <p:blipFill>
          <a:blip r:embed="rId10" cstate="print"/>
          <a:stretch/>
        </p:blipFill>
        <p:spPr>
          <a:xfrm>
            <a:off x="19080" y="475920"/>
            <a:ext cx="9905040" cy="594252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3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3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3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3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3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3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3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9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40"/>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Overfitting</a:t>
            </a:r>
            <a:endParaRPr lang="de-DE" sz="1800" strike="noStrike" spc="-1">
              <a:solidFill>
                <a:srgbClr val="000000"/>
              </a:solidFill>
              <a:uFill>
                <a:solidFill>
                  <a:srgbClr val="FFFFFF"/>
                </a:solidFill>
              </a:uFill>
              <a:latin typeface="Arial"/>
            </a:endParaRPr>
          </a:p>
        </p:txBody>
      </p:sp>
      <p:sp>
        <p:nvSpPr>
          <p:cNvPr id="943" name="CustomShape 2"/>
          <p:cNvSpPr/>
          <p:nvPr/>
        </p:nvSpPr>
        <p:spPr>
          <a:xfrm>
            <a:off x="495000" y="1388520"/>
            <a:ext cx="9077400" cy="5249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04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ea typeface="DejaVu Sans"/>
              </a:rPr>
              <a:t>Model is too complex</a:t>
            </a:r>
            <a:endParaRPr lang="de-DE" sz="1800" strike="noStrike" spc="-1">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ea typeface="DejaVu Sans"/>
              </a:rPr>
              <a:t>Statistical fluctuations in the training data dominate predictions</a:t>
            </a:r>
            <a:endParaRPr lang="de-DE" sz="1800" strike="noStrike" spc="-1">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ea typeface="DejaVu Sans"/>
              </a:rPr>
              <a:t>Model does not generalize → poor performance on new data</a:t>
            </a:r>
            <a:endParaRPr lang="de-DE" sz="1800" strike="noStrike" spc="-1">
              <a:solidFill>
                <a:srgbClr val="000000"/>
              </a:solidFill>
              <a:uFill>
                <a:solidFill>
                  <a:srgbClr val="FFFFFF"/>
                </a:solidFill>
              </a:uFill>
              <a:latin typeface="Arial"/>
            </a:endParaRPr>
          </a:p>
        </p:txBody>
      </p:sp>
      <p:pic>
        <p:nvPicPr>
          <p:cNvPr id="944" name="Picture 943"/>
          <p:cNvPicPr/>
          <p:nvPr/>
        </p:nvPicPr>
        <p:blipFill>
          <a:blip r:embed="rId2" cstate="print"/>
          <a:stretch/>
        </p:blipFill>
        <p:spPr>
          <a:xfrm>
            <a:off x="1764000" y="2580840"/>
            <a:ext cx="6611400" cy="3966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Underfitting</a:t>
            </a:r>
            <a:endParaRPr lang="de-DE" sz="1800" strike="noStrike" spc="-1">
              <a:solidFill>
                <a:srgbClr val="000000"/>
              </a:solidFill>
              <a:uFill>
                <a:solidFill>
                  <a:srgbClr val="FFFFFF"/>
                </a:solidFill>
              </a:uFill>
              <a:latin typeface="Arial"/>
            </a:endParaRPr>
          </a:p>
        </p:txBody>
      </p:sp>
      <p:sp>
        <p:nvSpPr>
          <p:cNvPr id="946" name="CustomShape 2"/>
          <p:cNvSpPr/>
          <p:nvPr/>
        </p:nvSpPr>
        <p:spPr>
          <a:xfrm>
            <a:off x="495000" y="1388520"/>
            <a:ext cx="9077400" cy="5249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04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ea typeface="DejaVu Sans"/>
              </a:rPr>
              <a:t>Model is too simple</a:t>
            </a:r>
            <a:endParaRPr lang="de-DE" sz="1800" strike="noStrike" spc="-1">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ea typeface="DejaVu Sans"/>
              </a:rPr>
              <a:t>Relevant aspects of the data are ignored</a:t>
            </a:r>
            <a:endParaRPr lang="de-DE" sz="1800" strike="noStrike" spc="-1">
              <a:solidFill>
                <a:srgbClr val="000000"/>
              </a:solidFill>
              <a:uFill>
                <a:solidFill>
                  <a:srgbClr val="FFFFFF"/>
                </a:solidFill>
              </a:uFill>
              <a:latin typeface="Arial"/>
            </a:endParaRPr>
          </a:p>
        </p:txBody>
      </p:sp>
      <p:pic>
        <p:nvPicPr>
          <p:cNvPr id="947" name="Picture 946"/>
          <p:cNvPicPr/>
          <p:nvPr/>
        </p:nvPicPr>
        <p:blipFill>
          <a:blip r:embed="rId2" cstate="print"/>
          <a:stretch/>
        </p:blipFill>
        <p:spPr>
          <a:xfrm>
            <a:off x="1764000" y="2580840"/>
            <a:ext cx="6611400" cy="3966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Model Complexity</a:t>
            </a:r>
            <a:endParaRPr lang="de-DE" sz="1800" strike="noStrike" spc="-1">
              <a:solidFill>
                <a:srgbClr val="000000"/>
              </a:solidFill>
              <a:uFill>
                <a:solidFill>
                  <a:srgbClr val="FFFFFF"/>
                </a:solidFill>
              </a:uFill>
              <a:latin typeface="Arial"/>
            </a:endParaRPr>
          </a:p>
        </p:txBody>
      </p:sp>
      <p:sp>
        <p:nvSpPr>
          <p:cNvPr id="949"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950" name="CustomShape 3"/>
          <p:cNvSpPr/>
          <p:nvPr/>
        </p:nvSpPr>
        <p:spPr>
          <a:xfrm>
            <a:off x="495000" y="1388520"/>
            <a:ext cx="9077400" cy="5249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de-DE" sz="2400" strike="noStrike" spc="-1" dirty="0">
                <a:solidFill>
                  <a:srgbClr val="000000"/>
                </a:solidFill>
                <a:uFill>
                  <a:solidFill>
                    <a:srgbClr val="FFFFFF"/>
                  </a:solidFill>
                </a:uFill>
                <a:latin typeface="Arial"/>
                <a:ea typeface="DejaVu Sans"/>
              </a:rPr>
              <a:t>Hyperparameters control the model complexity</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Maximal depth of a decision tree</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Number of trees in a boosted decision tree</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Number of hidden neurons in an artifical neural network</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Soft margin parameter in a support vector machine</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pPr>
            <a:endParaRPr lang="de-DE" sz="1800" strike="noStrike" spc="-1" dirty="0">
              <a:solidFill>
                <a:srgbClr val="000000"/>
              </a:solidFill>
              <a:uFill>
                <a:solidFill>
                  <a:srgbClr val="FFFFFF"/>
                </a:solidFill>
              </a:uFill>
              <a:latin typeface="Arial"/>
            </a:endParaRPr>
          </a:p>
          <a:p>
            <a:pPr>
              <a:lnSpc>
                <a:spcPct val="100000"/>
              </a:lnSpc>
            </a:pPr>
            <a:r>
              <a:rPr lang="de-DE" sz="2400" strike="noStrike" spc="-1" dirty="0">
                <a:solidFill>
                  <a:srgbClr val="000000"/>
                </a:solidFill>
                <a:uFill>
                  <a:solidFill>
                    <a:srgbClr val="FFFFFF"/>
                  </a:solidFill>
                </a:uFill>
                <a:latin typeface="Arial"/>
                <a:ea typeface="DejaVu Sans"/>
              </a:rPr>
              <a:t>Optimize hyperparameter to get best performance on new data</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Grid-Search using additional test-sample or cross-validation</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Bayesian methods can automatically determine optimal value</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pPr>
            <a:endParaRPr lang="de-DE" sz="1800" strike="noStrike" spc="-1" dirty="0">
              <a:solidFill>
                <a:srgbClr val="000000"/>
              </a:solidFill>
              <a:uFill>
                <a:solidFill>
                  <a:srgbClr val="FFFFFF"/>
                </a:solidFill>
              </a:uFill>
              <a:latin typeface="Arial"/>
            </a:endParaRPr>
          </a:p>
          <a:p>
            <a:pPr>
              <a:lnSpc>
                <a:spcPct val="100000"/>
              </a:lnSpc>
            </a:pPr>
            <a:r>
              <a:rPr lang="de-DE" sz="2400" strike="noStrike" spc="-1" dirty="0">
                <a:solidFill>
                  <a:srgbClr val="000000"/>
                </a:solidFill>
                <a:uFill>
                  <a:solidFill>
                    <a:srgbClr val="FFFFFF"/>
                  </a:solidFill>
                </a:uFill>
                <a:latin typeface="Arial"/>
                <a:ea typeface="DejaVu Sans"/>
              </a:rPr>
              <a:t>Always test on independent validation sample in the end!</a:t>
            </a:r>
            <a:endParaRPr lang="de-DE" sz="18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Model Complexity</a:t>
            </a:r>
            <a:endParaRPr lang="de-DE" sz="1800" strike="noStrike" spc="-1">
              <a:solidFill>
                <a:srgbClr val="000000"/>
              </a:solidFill>
              <a:uFill>
                <a:solidFill>
                  <a:srgbClr val="FFFFFF"/>
                </a:solidFill>
              </a:uFill>
              <a:latin typeface="Arial"/>
            </a:endParaRPr>
          </a:p>
        </p:txBody>
      </p:sp>
      <p:sp>
        <p:nvSpPr>
          <p:cNvPr id="952"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953" name="CustomShape 3"/>
          <p:cNvSpPr/>
          <p:nvPr/>
        </p:nvSpPr>
        <p:spPr>
          <a:xfrm>
            <a:off x="495000" y="1388520"/>
            <a:ext cx="9077400" cy="5249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de-DE" sz="2400" strike="noStrike" spc="-1" dirty="0">
                <a:solidFill>
                  <a:srgbClr val="000000"/>
                </a:solidFill>
                <a:uFill>
                  <a:solidFill>
                    <a:srgbClr val="FFFFFF"/>
                  </a:solidFill>
                </a:uFill>
                <a:latin typeface="Arial"/>
                <a:ea typeface="DejaVu Sans"/>
              </a:rPr>
              <a:t>Regularisation methods reduce effective model complexity</a:t>
            </a: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Pruning of a decision tree or neural network</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Weight decay in an artifical neural network</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Ensemble methods</a:t>
            </a:r>
            <a:endParaRPr lang="de-DE" sz="20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p:txBody>
      </p:sp>
      <p:pic>
        <p:nvPicPr>
          <p:cNvPr id="954" name="Picture 953"/>
          <p:cNvPicPr/>
          <p:nvPr/>
        </p:nvPicPr>
        <p:blipFill>
          <a:blip r:embed="rId3" cstate="print"/>
          <a:stretch/>
        </p:blipFill>
        <p:spPr>
          <a:xfrm>
            <a:off x="4068000" y="2592000"/>
            <a:ext cx="5182560" cy="4031280"/>
          </a:xfrm>
          <a:prstGeom prst="rect">
            <a:avLst/>
          </a:prstGeom>
          <a:ln>
            <a:noFill/>
          </a:ln>
        </p:spPr>
      </p:pic>
      <p:pic>
        <p:nvPicPr>
          <p:cNvPr id="955" name="Picture 954"/>
          <p:cNvPicPr/>
          <p:nvPr/>
        </p:nvPicPr>
        <p:blipFill>
          <a:blip r:embed="rId4" cstate="print"/>
          <a:stretch/>
        </p:blipFill>
        <p:spPr>
          <a:xfrm>
            <a:off x="504000" y="3168000"/>
            <a:ext cx="3382560" cy="2866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Neyman-Pearson Lemma /
Supervised multivariate classification</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Boosted Decision Trees /
Ensemble methods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Ensemble methods</a:t>
            </a:r>
            <a:endParaRPr lang="de-DE" sz="1800" strike="noStrike" spc="-1">
              <a:solidFill>
                <a:srgbClr val="000000"/>
              </a:solidFill>
              <a:uFill>
                <a:solidFill>
                  <a:srgbClr val="FFFFFF"/>
                </a:solidFill>
              </a:uFill>
              <a:latin typeface="Arial"/>
            </a:endParaRPr>
          </a:p>
        </p:txBody>
      </p:sp>
      <p:sp>
        <p:nvSpPr>
          <p:cNvPr id="958"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pic>
        <p:nvPicPr>
          <p:cNvPr id="959" name="Picture 958"/>
          <p:cNvPicPr/>
          <p:nvPr/>
        </p:nvPicPr>
        <p:blipFill>
          <a:blip r:embed="rId3" cstate="print"/>
          <a:stretch/>
        </p:blipFill>
        <p:spPr>
          <a:xfrm>
            <a:off x="2097720" y="1578240"/>
            <a:ext cx="5495400" cy="2090880"/>
          </a:xfrm>
          <a:prstGeom prst="rect">
            <a:avLst/>
          </a:prstGeom>
          <a:ln>
            <a:noFill/>
          </a:ln>
        </p:spPr>
      </p:pic>
      <p:sp>
        <p:nvSpPr>
          <p:cNvPr id="960" name="TextShape 3"/>
          <p:cNvSpPr txBox="1"/>
          <p:nvPr/>
        </p:nvSpPr>
        <p:spPr>
          <a:xfrm>
            <a:off x="1764000" y="4104000"/>
            <a:ext cx="6421680" cy="88308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Idea: Average many simple models
         to obtain a robust complex model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Boosting</a:t>
            </a:r>
            <a:endParaRPr lang="de-DE" sz="1800" strike="noStrike" spc="-1">
              <a:solidFill>
                <a:srgbClr val="000000"/>
              </a:solidFill>
              <a:uFill>
                <a:solidFill>
                  <a:srgbClr val="FFFFFF"/>
                </a:solidFill>
              </a:uFill>
              <a:latin typeface="Arial"/>
            </a:endParaRPr>
          </a:p>
        </p:txBody>
      </p:sp>
      <p:sp>
        <p:nvSpPr>
          <p:cNvPr id="962" name="CustomShape 2"/>
          <p:cNvSpPr/>
          <p:nvPr/>
        </p:nvSpPr>
        <p:spPr>
          <a:xfrm>
            <a:off x="526680" y="2370600"/>
            <a:ext cx="2463840" cy="473400"/>
          </a:xfrm>
          <a:prstGeom prst="ellipse">
            <a:avLst/>
          </a:prstGeom>
          <a:solidFill>
            <a:srgbClr val="004586"/>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Training Sample</a:t>
            </a:r>
            <a:endParaRPr lang="de-DE" sz="1800" strike="noStrike" spc="-1">
              <a:solidFill>
                <a:srgbClr val="000000"/>
              </a:solidFill>
              <a:uFill>
                <a:solidFill>
                  <a:srgbClr val="FFFFFF"/>
                </a:solidFill>
              </a:uFill>
              <a:latin typeface="Arial"/>
            </a:endParaRPr>
          </a:p>
        </p:txBody>
      </p:sp>
      <p:sp>
        <p:nvSpPr>
          <p:cNvPr id="963" name="Line 3"/>
          <p:cNvSpPr/>
          <p:nvPr/>
        </p:nvSpPr>
        <p:spPr>
          <a:xfrm flipV="1">
            <a:off x="3006000" y="2588040"/>
            <a:ext cx="679680" cy="792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64" name="CustomShape 4"/>
          <p:cNvSpPr/>
          <p:nvPr/>
        </p:nvSpPr>
        <p:spPr>
          <a:xfrm>
            <a:off x="3498840" y="2376000"/>
            <a:ext cx="1483200" cy="641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a:t>
            </a:r>
            <a:endParaRPr lang="de-DE" sz="1800" strike="noStrike" spc="-1">
              <a:solidFill>
                <a:srgbClr val="000000"/>
              </a:solidFill>
              <a:uFill>
                <a:solidFill>
                  <a:srgbClr val="FFFFFF"/>
                </a:solidFill>
              </a:uFill>
              <a:latin typeface="Arial"/>
            </a:endParaRPr>
          </a:p>
          <a:p>
            <a:pPr marL="177840" indent="-174600" algn="ctr">
              <a:lnSpc>
                <a:spcPct val="75000"/>
              </a:lnSpc>
            </a:pPr>
            <a:r>
              <a:rPr lang="de-DE" sz="1800" strike="noStrike" spc="-1">
                <a:solidFill>
                  <a:srgbClr val="000000"/>
                </a:solidFill>
                <a:uFill>
                  <a:solidFill>
                    <a:srgbClr val="FFFFFF"/>
                  </a:solidFill>
                </a:uFill>
                <a:latin typeface="Arial"/>
                <a:ea typeface="DejaVu Sans"/>
              </a:rPr>
              <a:t>F</a:t>
            </a:r>
            <a:r>
              <a:rPr lang="de-DE" sz="1800" strike="noStrike" spc="-1" baseline="30000">
                <a:solidFill>
                  <a:srgbClr val="000000"/>
                </a:solidFill>
                <a:uFill>
                  <a:solidFill>
                    <a:srgbClr val="FFFFFF"/>
                  </a:solidFill>
                </a:uFill>
                <a:latin typeface="Arial"/>
                <a:ea typeface="DejaVu Sans"/>
              </a:rPr>
              <a:t>(0)</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65" name="CustomShape 5"/>
          <p:cNvSpPr/>
          <p:nvPr/>
        </p:nvSpPr>
        <p:spPr>
          <a:xfrm>
            <a:off x="526680" y="2857320"/>
            <a:ext cx="2463840" cy="81756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Weighted Sample</a:t>
            </a:r>
            <a:endParaRPr lang="de-DE" sz="1800" strike="noStrike" spc="-1">
              <a:solidFill>
                <a:srgbClr val="000000"/>
              </a:solidFill>
              <a:uFill>
                <a:solidFill>
                  <a:srgbClr val="FFFFFF"/>
                </a:solidFill>
              </a:uFill>
              <a:latin typeface="Arial"/>
            </a:endParaRPr>
          </a:p>
        </p:txBody>
      </p:sp>
      <p:sp>
        <p:nvSpPr>
          <p:cNvPr id="966" name="Line 6"/>
          <p:cNvSpPr/>
          <p:nvPr/>
        </p:nvSpPr>
        <p:spPr>
          <a:xfrm>
            <a:off x="1774080" y="2766960"/>
            <a:ext cx="0" cy="271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67" name="CustomShape 7"/>
          <p:cNvSpPr/>
          <p:nvPr/>
        </p:nvSpPr>
        <p:spPr>
          <a:xfrm>
            <a:off x="2076840" y="2765880"/>
            <a:ext cx="533520" cy="648360"/>
          </a:xfrm>
          <a:prstGeom prst="rect">
            <a:avLst/>
          </a:prstGeom>
          <a:noFill/>
          <a:ln>
            <a:noFill/>
          </a:ln>
        </p:spPr>
        <p:style>
          <a:lnRef idx="0">
            <a:scrgbClr r="0" g="0" b="0"/>
          </a:lnRef>
          <a:fillRef idx="0">
            <a:scrgbClr r="0" g="0" b="0"/>
          </a:fillRef>
          <a:effectRef idx="0">
            <a:scrgbClr r="0" g="0" b="0"/>
          </a:effectRef>
          <a:fontRef idx="minor"/>
        </p:style>
      </p:sp>
      <p:sp>
        <p:nvSpPr>
          <p:cNvPr id="968" name="Line 8"/>
          <p:cNvSpPr/>
          <p:nvPr/>
        </p:nvSpPr>
        <p:spPr>
          <a:xfrm flipV="1">
            <a:off x="3015720" y="3251160"/>
            <a:ext cx="679320" cy="75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69" name="CustomShape 9"/>
          <p:cNvSpPr/>
          <p:nvPr/>
        </p:nvSpPr>
        <p:spPr>
          <a:xfrm>
            <a:off x="3507840" y="3038760"/>
            <a:ext cx="1484640" cy="641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a:t>
            </a:r>
            <a:endParaRPr lang="de-DE" sz="1800" strike="noStrike" spc="-1">
              <a:solidFill>
                <a:srgbClr val="000000"/>
              </a:solidFill>
              <a:uFill>
                <a:solidFill>
                  <a:srgbClr val="FFFFFF"/>
                </a:solidFill>
              </a:uFill>
              <a:latin typeface="Arial"/>
            </a:endParaRPr>
          </a:p>
          <a:p>
            <a:pPr marL="177840" indent="-174600" algn="ctr">
              <a:lnSpc>
                <a:spcPct val="75000"/>
              </a:lnSpc>
            </a:pPr>
            <a:r>
              <a:rPr lang="de-DE" sz="1800" strike="noStrike" spc="-1">
                <a:solidFill>
                  <a:srgbClr val="000000"/>
                </a:solidFill>
                <a:uFill>
                  <a:solidFill>
                    <a:srgbClr val="FFFFFF"/>
                  </a:solidFill>
                </a:uFill>
                <a:latin typeface="Arial"/>
                <a:ea typeface="DejaVu Sans"/>
              </a:rPr>
              <a:t>F</a:t>
            </a:r>
            <a:r>
              <a:rPr lang="de-DE" sz="1800" strike="noStrike" spc="-1" baseline="30000">
                <a:solidFill>
                  <a:srgbClr val="000000"/>
                </a:solidFill>
                <a:uFill>
                  <a:solidFill>
                    <a:srgbClr val="FFFFFF"/>
                  </a:solidFill>
                </a:uFill>
                <a:latin typeface="Arial"/>
                <a:ea typeface="DejaVu Sans"/>
              </a:rPr>
              <a:t>(1)</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70" name="CustomShape 10"/>
          <p:cNvSpPr/>
          <p:nvPr/>
        </p:nvSpPr>
        <p:spPr>
          <a:xfrm>
            <a:off x="526680" y="3630600"/>
            <a:ext cx="2463840" cy="81756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Weighted Sample</a:t>
            </a:r>
            <a:endParaRPr lang="de-DE" sz="1800" strike="noStrike" spc="-1">
              <a:solidFill>
                <a:srgbClr val="000000"/>
              </a:solidFill>
              <a:uFill>
                <a:solidFill>
                  <a:srgbClr val="FFFFFF"/>
                </a:solidFill>
              </a:uFill>
              <a:latin typeface="Arial"/>
            </a:endParaRPr>
          </a:p>
        </p:txBody>
      </p:sp>
      <p:sp>
        <p:nvSpPr>
          <p:cNvPr id="971" name="Line 11"/>
          <p:cNvSpPr/>
          <p:nvPr/>
        </p:nvSpPr>
        <p:spPr>
          <a:xfrm>
            <a:off x="1774080" y="3540240"/>
            <a:ext cx="0" cy="27180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72" name="CustomShape 12"/>
          <p:cNvSpPr/>
          <p:nvPr/>
        </p:nvSpPr>
        <p:spPr>
          <a:xfrm>
            <a:off x="1493640" y="3539160"/>
            <a:ext cx="1702440" cy="333720"/>
          </a:xfrm>
          <a:prstGeom prst="rect">
            <a:avLst/>
          </a:prstGeom>
          <a:noFill/>
          <a:ln>
            <a:noFill/>
          </a:ln>
        </p:spPr>
        <p:style>
          <a:lnRef idx="0">
            <a:scrgbClr r="0" g="0" b="0"/>
          </a:lnRef>
          <a:fillRef idx="0">
            <a:scrgbClr r="0" g="0" b="0"/>
          </a:fillRef>
          <a:effectRef idx="0">
            <a:scrgbClr r="0" g="0" b="0"/>
          </a:effectRef>
          <a:fontRef idx="minor"/>
        </p:style>
      </p:sp>
      <p:sp>
        <p:nvSpPr>
          <p:cNvPr id="973" name="Line 13"/>
          <p:cNvSpPr/>
          <p:nvPr/>
        </p:nvSpPr>
        <p:spPr>
          <a:xfrm flipV="1">
            <a:off x="3015720" y="4028040"/>
            <a:ext cx="679320" cy="75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74" name="CustomShape 14"/>
          <p:cNvSpPr/>
          <p:nvPr/>
        </p:nvSpPr>
        <p:spPr>
          <a:xfrm>
            <a:off x="3507840" y="3815640"/>
            <a:ext cx="1484640" cy="641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a:t>
            </a:r>
            <a:endParaRPr lang="de-DE" sz="1800" strike="noStrike" spc="-1">
              <a:solidFill>
                <a:srgbClr val="000000"/>
              </a:solidFill>
              <a:uFill>
                <a:solidFill>
                  <a:srgbClr val="FFFFFF"/>
                </a:solidFill>
              </a:uFill>
              <a:latin typeface="Arial"/>
            </a:endParaRPr>
          </a:p>
          <a:p>
            <a:pPr marL="177840" indent="-174600" algn="ctr">
              <a:lnSpc>
                <a:spcPct val="75000"/>
              </a:lnSpc>
            </a:pPr>
            <a:r>
              <a:rPr lang="de-DE" sz="1800" strike="noStrike" spc="-1">
                <a:solidFill>
                  <a:srgbClr val="000000"/>
                </a:solidFill>
                <a:uFill>
                  <a:solidFill>
                    <a:srgbClr val="FFFFFF"/>
                  </a:solidFill>
                </a:uFill>
                <a:latin typeface="Arial"/>
                <a:ea typeface="DejaVu Sans"/>
              </a:rPr>
              <a:t>F</a:t>
            </a:r>
            <a:r>
              <a:rPr lang="de-DE" sz="1800" strike="noStrike" spc="-1" baseline="30000">
                <a:solidFill>
                  <a:srgbClr val="000000"/>
                </a:solidFill>
                <a:uFill>
                  <a:solidFill>
                    <a:srgbClr val="FFFFFF"/>
                  </a:solidFill>
                </a:uFill>
                <a:latin typeface="Arial"/>
                <a:ea typeface="DejaVu Sans"/>
              </a:rPr>
              <a:t>(2)</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75" name="CustomShape 15"/>
          <p:cNvSpPr/>
          <p:nvPr/>
        </p:nvSpPr>
        <p:spPr>
          <a:xfrm>
            <a:off x="526680" y="4448520"/>
            <a:ext cx="2463840" cy="81756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Weighted Sample</a:t>
            </a:r>
            <a:endParaRPr lang="de-DE" sz="1800" strike="noStrike" spc="-1">
              <a:solidFill>
                <a:srgbClr val="000000"/>
              </a:solidFill>
              <a:uFill>
                <a:solidFill>
                  <a:srgbClr val="FFFFFF"/>
                </a:solidFill>
              </a:uFill>
              <a:latin typeface="Arial"/>
            </a:endParaRPr>
          </a:p>
        </p:txBody>
      </p:sp>
      <p:sp>
        <p:nvSpPr>
          <p:cNvPr id="976" name="Line 16"/>
          <p:cNvSpPr/>
          <p:nvPr/>
        </p:nvSpPr>
        <p:spPr>
          <a:xfrm>
            <a:off x="1774080" y="4358160"/>
            <a:ext cx="0" cy="271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77" name="CustomShape 17"/>
          <p:cNvSpPr/>
          <p:nvPr/>
        </p:nvSpPr>
        <p:spPr>
          <a:xfrm>
            <a:off x="1493640" y="4357080"/>
            <a:ext cx="1702440" cy="333720"/>
          </a:xfrm>
          <a:prstGeom prst="rect">
            <a:avLst/>
          </a:prstGeom>
          <a:noFill/>
          <a:ln>
            <a:noFill/>
          </a:ln>
        </p:spPr>
        <p:style>
          <a:lnRef idx="0">
            <a:scrgbClr r="0" g="0" b="0"/>
          </a:lnRef>
          <a:fillRef idx="0">
            <a:scrgbClr r="0" g="0" b="0"/>
          </a:fillRef>
          <a:effectRef idx="0">
            <a:scrgbClr r="0" g="0" b="0"/>
          </a:effectRef>
          <a:fontRef idx="minor"/>
        </p:style>
      </p:sp>
      <p:sp>
        <p:nvSpPr>
          <p:cNvPr id="978" name="CustomShape 18"/>
          <p:cNvSpPr/>
          <p:nvPr/>
        </p:nvSpPr>
        <p:spPr>
          <a:xfrm>
            <a:off x="509040" y="5826240"/>
            <a:ext cx="2463840" cy="81756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Weighted Sample</a:t>
            </a:r>
            <a:endParaRPr lang="de-DE" sz="1800" strike="noStrike" spc="-1">
              <a:solidFill>
                <a:srgbClr val="000000"/>
              </a:solidFill>
              <a:uFill>
                <a:solidFill>
                  <a:srgbClr val="FFFFFF"/>
                </a:solidFill>
              </a:uFill>
              <a:latin typeface="Arial"/>
            </a:endParaRPr>
          </a:p>
        </p:txBody>
      </p:sp>
      <p:sp>
        <p:nvSpPr>
          <p:cNvPr id="979" name="Line 19"/>
          <p:cNvSpPr/>
          <p:nvPr/>
        </p:nvSpPr>
        <p:spPr>
          <a:xfrm>
            <a:off x="1739160" y="5062320"/>
            <a:ext cx="0" cy="271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80" name="CustomShape 20"/>
          <p:cNvSpPr/>
          <p:nvPr/>
        </p:nvSpPr>
        <p:spPr>
          <a:xfrm>
            <a:off x="1458720" y="5060880"/>
            <a:ext cx="1702440" cy="333720"/>
          </a:xfrm>
          <a:prstGeom prst="rect">
            <a:avLst/>
          </a:prstGeom>
          <a:noFill/>
          <a:ln>
            <a:noFill/>
          </a:ln>
        </p:spPr>
        <p:style>
          <a:lnRef idx="0">
            <a:scrgbClr r="0" g="0" b="0"/>
          </a:lnRef>
          <a:fillRef idx="0">
            <a:scrgbClr r="0" g="0" b="0"/>
          </a:fillRef>
          <a:effectRef idx="0">
            <a:scrgbClr r="0" g="0" b="0"/>
          </a:effectRef>
          <a:fontRef idx="minor"/>
        </p:style>
      </p:sp>
      <p:sp>
        <p:nvSpPr>
          <p:cNvPr id="981" name="Line 21"/>
          <p:cNvSpPr/>
          <p:nvPr/>
        </p:nvSpPr>
        <p:spPr>
          <a:xfrm flipV="1">
            <a:off x="3015720" y="4848480"/>
            <a:ext cx="679320" cy="75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82" name="CustomShape 22"/>
          <p:cNvSpPr/>
          <p:nvPr/>
        </p:nvSpPr>
        <p:spPr>
          <a:xfrm>
            <a:off x="3507840" y="4636080"/>
            <a:ext cx="1484640" cy="641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a:t>
            </a:r>
            <a:endParaRPr lang="de-DE" sz="1800" strike="noStrike" spc="-1">
              <a:solidFill>
                <a:srgbClr val="000000"/>
              </a:solidFill>
              <a:uFill>
                <a:solidFill>
                  <a:srgbClr val="FFFFFF"/>
                </a:solidFill>
              </a:uFill>
              <a:latin typeface="Arial"/>
            </a:endParaRPr>
          </a:p>
          <a:p>
            <a:pPr marL="177840" indent="-174600" algn="ctr">
              <a:lnSpc>
                <a:spcPct val="75000"/>
              </a:lnSpc>
            </a:pPr>
            <a:r>
              <a:rPr lang="de-DE" sz="1800" strike="noStrike" spc="-1">
                <a:solidFill>
                  <a:srgbClr val="000000"/>
                </a:solidFill>
                <a:uFill>
                  <a:solidFill>
                    <a:srgbClr val="FFFFFF"/>
                  </a:solidFill>
                </a:uFill>
                <a:latin typeface="Arial"/>
                <a:ea typeface="DejaVu Sans"/>
              </a:rPr>
              <a:t>F</a:t>
            </a:r>
            <a:r>
              <a:rPr lang="de-DE" sz="1800" strike="noStrike" spc="-1" baseline="30000">
                <a:solidFill>
                  <a:srgbClr val="000000"/>
                </a:solidFill>
                <a:uFill>
                  <a:solidFill>
                    <a:srgbClr val="FFFFFF"/>
                  </a:solidFill>
                </a:uFill>
                <a:latin typeface="Arial"/>
                <a:ea typeface="DejaVu Sans"/>
              </a:rPr>
              <a:t>(3)</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83" name="Line 23"/>
          <p:cNvSpPr/>
          <p:nvPr/>
        </p:nvSpPr>
        <p:spPr>
          <a:xfrm flipV="1">
            <a:off x="3015720" y="6231240"/>
            <a:ext cx="679320" cy="75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84" name="CustomShape 24"/>
          <p:cNvSpPr/>
          <p:nvPr/>
        </p:nvSpPr>
        <p:spPr>
          <a:xfrm>
            <a:off x="3507840" y="6018840"/>
            <a:ext cx="1484640" cy="641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a:t>
            </a:r>
            <a:endParaRPr lang="de-DE" sz="1800" strike="noStrike" spc="-1">
              <a:solidFill>
                <a:srgbClr val="000000"/>
              </a:solidFill>
              <a:uFill>
                <a:solidFill>
                  <a:srgbClr val="FFFFFF"/>
                </a:solidFill>
              </a:uFill>
              <a:latin typeface="Arial"/>
            </a:endParaRPr>
          </a:p>
          <a:p>
            <a:pPr marL="177840" indent="-174600" algn="ctr">
              <a:lnSpc>
                <a:spcPct val="75000"/>
              </a:lnSpc>
            </a:pPr>
            <a:r>
              <a:rPr lang="de-DE" sz="1800" strike="noStrike" spc="-1">
                <a:solidFill>
                  <a:srgbClr val="000000"/>
                </a:solidFill>
                <a:uFill>
                  <a:solidFill>
                    <a:srgbClr val="FFFFFF"/>
                  </a:solidFill>
                </a:uFill>
                <a:latin typeface="Arial"/>
                <a:ea typeface="DejaVu Sans"/>
              </a:rPr>
              <a:t>F</a:t>
            </a:r>
            <a:r>
              <a:rPr lang="de-DE" sz="1800" strike="noStrike" spc="-1" baseline="30000">
                <a:solidFill>
                  <a:srgbClr val="000000"/>
                </a:solidFill>
                <a:uFill>
                  <a:solidFill>
                    <a:srgbClr val="FFFFFF"/>
                  </a:solidFill>
                </a:uFill>
                <a:latin typeface="Arial"/>
                <a:ea typeface="DejaVu Sans"/>
              </a:rPr>
              <a:t>(m)</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85" name="Line 25"/>
          <p:cNvSpPr/>
          <p:nvPr/>
        </p:nvSpPr>
        <p:spPr>
          <a:xfrm>
            <a:off x="1729800" y="5498280"/>
            <a:ext cx="0" cy="486720"/>
          </a:xfrm>
          <a:prstGeom prst="line">
            <a:avLst/>
          </a:prstGeom>
          <a:ln w="31680" cap="rnd">
            <a:solidFill>
              <a:srgbClr val="000000"/>
            </a:solidFill>
            <a:custDash>
              <a:ds d="100000" sp="100000"/>
            </a:custDash>
            <a:round/>
            <a:tailEnd type="triangle" w="med" len="med"/>
          </a:ln>
        </p:spPr>
        <p:style>
          <a:lnRef idx="0">
            <a:scrgbClr r="0" g="0" b="0"/>
          </a:lnRef>
          <a:fillRef idx="0">
            <a:scrgbClr r="0" g="0" b="0"/>
          </a:fillRef>
          <a:effectRef idx="0">
            <a:scrgbClr r="0" g="0" b="0"/>
          </a:effectRef>
          <a:fontRef idx="minor"/>
        </p:style>
      </p:sp>
      <p:pic>
        <p:nvPicPr>
          <p:cNvPr id="986" name="Picture 985"/>
          <p:cNvPicPr/>
          <p:nvPr/>
        </p:nvPicPr>
        <p:blipFill>
          <a:blip r:embed="rId2" cstate="print"/>
          <a:stretch/>
        </p:blipFill>
        <p:spPr>
          <a:xfrm>
            <a:off x="-689760" y="777600"/>
            <a:ext cx="9902880" cy="1523520"/>
          </a:xfrm>
          <a:prstGeom prst="rect">
            <a:avLst/>
          </a:prstGeom>
          <a:ln>
            <a:noFill/>
          </a:ln>
        </p:spPr>
      </p:pic>
      <p:sp>
        <p:nvSpPr>
          <p:cNvPr id="987" name="CustomShape 26"/>
          <p:cNvSpPr/>
          <p:nvPr/>
        </p:nvSpPr>
        <p:spPr>
          <a:xfrm>
            <a:off x="5122080" y="2520000"/>
            <a:ext cx="4667040" cy="3260520"/>
          </a:xfrm>
          <a:prstGeom prst="rect">
            <a:avLst/>
          </a:prstGeom>
          <a:noFill/>
          <a:ln>
            <a:noFill/>
          </a:ln>
        </p:spPr>
        <p:style>
          <a:lnRef idx="0">
            <a:scrgbClr r="0" g="0" b="0"/>
          </a:lnRef>
          <a:fillRef idx="0">
            <a:scrgbClr r="0" g="0" b="0"/>
          </a:fillRef>
          <a:effectRef idx="0">
            <a:scrgbClr r="0" g="0" b="0"/>
          </a:effectRef>
          <a:fontRef idx="minor"/>
        </p:style>
      </p:sp>
      <p:sp>
        <p:nvSpPr>
          <p:cNvPr id="988" name="CustomShape 27"/>
          <p:cNvSpPr/>
          <p:nvPr/>
        </p:nvSpPr>
        <p:spPr>
          <a:xfrm>
            <a:off x="4752000" y="2304000"/>
            <a:ext cx="5152680" cy="424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0400">
              <a:lnSpc>
                <a:spcPct val="100000"/>
              </a:lnSpc>
              <a:spcAft>
                <a:spcPts val="600"/>
              </a:spcAft>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Reweight events according to current prediction</a:t>
            </a:r>
            <a:endParaRPr lang="de-DE" sz="2000" strike="noStrike" spc="-1" dirty="0">
              <a:solidFill>
                <a:srgbClr val="000000"/>
              </a:solidFill>
              <a:uFill>
                <a:solidFill>
                  <a:srgbClr val="FFFFFF"/>
                </a:solidFill>
              </a:uFill>
              <a:latin typeface="Arial"/>
            </a:endParaRPr>
          </a:p>
          <a:p>
            <a:pPr marL="432000" indent="-320400">
              <a:lnSpc>
                <a:spcPct val="100000"/>
              </a:lnSpc>
              <a:spcAft>
                <a:spcPts val="600"/>
              </a:spcAft>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Individual classifiers are simple to avoid overfitting (weak-learners)</a:t>
            </a:r>
            <a:endParaRPr lang="de-DE" sz="2000" strike="noStrike" spc="-1" dirty="0">
              <a:solidFill>
                <a:srgbClr val="000000"/>
              </a:solidFill>
              <a:uFill>
                <a:solidFill>
                  <a:srgbClr val="FFFFFF"/>
                </a:solidFill>
              </a:uFill>
              <a:latin typeface="Arial"/>
            </a:endParaRPr>
          </a:p>
          <a:p>
            <a:pPr marL="432000" indent="-320400">
              <a:lnSpc>
                <a:spcPct val="100000"/>
              </a:lnSpc>
              <a:spcAft>
                <a:spcPts val="600"/>
              </a:spcAft>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Concentrate on events near the optimal separation hyper-plane</a:t>
            </a:r>
            <a:endParaRPr lang="de-DE" sz="2000" strike="noStrike" spc="-1" dirty="0">
              <a:solidFill>
                <a:srgbClr val="000000"/>
              </a:solidFill>
              <a:uFill>
                <a:solidFill>
                  <a:srgbClr val="FFFFFF"/>
                </a:solidFill>
              </a:uFill>
              <a:latin typeface="Arial"/>
            </a:endParaRPr>
          </a:p>
          <a:p>
            <a:pPr marL="432000" indent="-320400">
              <a:lnSpc>
                <a:spcPct val="100000"/>
              </a:lnSpc>
              <a:spcAft>
                <a:spcPts val="600"/>
              </a:spcAft>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Loss Function L is crucial</a:t>
            </a:r>
            <a:endParaRPr lang="de-DE" sz="2000" strike="noStrike" spc="-1" dirty="0">
              <a:solidFill>
                <a:srgbClr val="000000"/>
              </a:solidFill>
              <a:uFill>
                <a:solidFill>
                  <a:srgbClr val="FFFFFF"/>
                </a:solidFill>
              </a:uFill>
              <a:latin typeface="Arial"/>
            </a:endParaRPr>
          </a:p>
          <a:p>
            <a:pPr marL="648000" lvl="2" indent="-214560">
              <a:lnSpc>
                <a:spcPct val="100000"/>
              </a:lnSpc>
              <a:spcAft>
                <a:spcPts val="600"/>
              </a:spcAft>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Least square → Regression</a:t>
            </a:r>
            <a:endParaRPr lang="de-DE" strike="noStrike" spc="-1" dirty="0">
              <a:solidFill>
                <a:srgbClr val="000000"/>
              </a:solidFill>
              <a:uFill>
                <a:solidFill>
                  <a:srgbClr val="FFFFFF"/>
                </a:solidFill>
              </a:uFill>
              <a:latin typeface="Arial"/>
            </a:endParaRPr>
          </a:p>
          <a:p>
            <a:pPr marL="648000" lvl="2" indent="-214560">
              <a:lnSpc>
                <a:spcPct val="100000"/>
              </a:lnSpc>
              <a:spcAft>
                <a:spcPts val="600"/>
              </a:spcAft>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Binomial deviance → </a:t>
            </a:r>
            <a:r>
              <a:rPr lang="de-DE" strike="noStrike" spc="-1" dirty="0" smtClean="0">
                <a:solidFill>
                  <a:srgbClr val="000000"/>
                </a:solidFill>
                <a:uFill>
                  <a:solidFill>
                    <a:srgbClr val="FFFFFF"/>
                  </a:solidFill>
                </a:uFill>
                <a:latin typeface="Arial"/>
                <a:ea typeface="DejaVu Sans"/>
              </a:rPr>
              <a:t/>
            </a:r>
            <a:br>
              <a:rPr lang="de-DE" strike="noStrike" spc="-1" dirty="0" smtClean="0">
                <a:solidFill>
                  <a:srgbClr val="000000"/>
                </a:solidFill>
                <a:uFill>
                  <a:solidFill>
                    <a:srgbClr val="FFFFFF"/>
                  </a:solidFill>
                </a:uFill>
                <a:latin typeface="Arial"/>
                <a:ea typeface="DejaVu Sans"/>
              </a:rPr>
            </a:br>
            <a:r>
              <a:rPr lang="de-DE" strike="noStrike" spc="-1" dirty="0" smtClean="0">
                <a:solidFill>
                  <a:srgbClr val="000000"/>
                </a:solidFill>
                <a:uFill>
                  <a:solidFill>
                    <a:srgbClr val="FFFFFF"/>
                  </a:solidFill>
                </a:uFill>
                <a:latin typeface="Arial"/>
                <a:ea typeface="DejaVu Sans"/>
              </a:rPr>
              <a:t>Gradient </a:t>
            </a:r>
            <a:r>
              <a:rPr lang="de-DE" strike="noStrike" spc="-1" dirty="0">
                <a:solidFill>
                  <a:srgbClr val="000000"/>
                </a:solidFill>
                <a:uFill>
                  <a:solidFill>
                    <a:srgbClr val="FFFFFF"/>
                  </a:solidFill>
                </a:uFill>
                <a:latin typeface="Arial"/>
                <a:ea typeface="DejaVu Sans"/>
              </a:rPr>
              <a:t>Boost Classification </a:t>
            </a:r>
            <a:endParaRPr lang="de-DE" strike="noStrike" spc="-1" dirty="0">
              <a:solidFill>
                <a:srgbClr val="000000"/>
              </a:solidFill>
              <a:uFill>
                <a:solidFill>
                  <a:srgbClr val="FFFFFF"/>
                </a:solidFill>
              </a:uFill>
              <a:latin typeface="Arial"/>
            </a:endParaRPr>
          </a:p>
          <a:p>
            <a:pPr marL="648000" lvl="2" indent="-214560">
              <a:lnSpc>
                <a:spcPct val="100000"/>
              </a:lnSpc>
              <a:spcAft>
                <a:spcPts val="600"/>
              </a:spcAft>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Exponential loss </a:t>
            </a:r>
            <a:r>
              <a:rPr lang="de-DE" strike="noStrike" spc="-1" dirty="0" smtClean="0">
                <a:solidFill>
                  <a:srgbClr val="000000"/>
                </a:solidFill>
                <a:uFill>
                  <a:solidFill>
                    <a:srgbClr val="FFFFFF"/>
                  </a:solidFill>
                </a:uFill>
                <a:latin typeface="Arial"/>
                <a:ea typeface="DejaVu Sans"/>
              </a:rPr>
              <a:t>→</a:t>
            </a:r>
            <a:br>
              <a:rPr lang="de-DE" strike="noStrike" spc="-1" dirty="0" smtClean="0">
                <a:solidFill>
                  <a:srgbClr val="000000"/>
                </a:solidFill>
                <a:uFill>
                  <a:solidFill>
                    <a:srgbClr val="FFFFFF"/>
                  </a:solidFill>
                </a:uFill>
                <a:latin typeface="Arial"/>
                <a:ea typeface="DejaVu Sans"/>
              </a:rPr>
            </a:br>
            <a:r>
              <a:rPr lang="de-DE" strike="noStrike" spc="-1" dirty="0" smtClean="0">
                <a:solidFill>
                  <a:srgbClr val="000000"/>
                </a:solidFill>
                <a:uFill>
                  <a:solidFill>
                    <a:srgbClr val="FFFFFF"/>
                  </a:solidFill>
                </a:uFill>
                <a:latin typeface="Arial"/>
                <a:ea typeface="DejaVu Sans"/>
              </a:rPr>
              <a:t> </a:t>
            </a:r>
            <a:r>
              <a:rPr lang="de-DE" strike="noStrike" spc="-1" dirty="0">
                <a:solidFill>
                  <a:srgbClr val="000000"/>
                </a:solidFill>
                <a:uFill>
                  <a:solidFill>
                    <a:srgbClr val="FFFFFF"/>
                  </a:solidFill>
                </a:uFill>
                <a:latin typeface="Arial"/>
                <a:ea typeface="DejaVu Sans"/>
              </a:rPr>
              <a:t>AdaBoost Classification</a:t>
            </a:r>
            <a:endParaRPr lang="de-DE"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Bagging</a:t>
            </a:r>
            <a:endParaRPr lang="de-DE" sz="1800" strike="noStrike" spc="-1">
              <a:solidFill>
                <a:srgbClr val="000000"/>
              </a:solidFill>
              <a:uFill>
                <a:solidFill>
                  <a:srgbClr val="FFFFFF"/>
                </a:solidFill>
              </a:uFill>
              <a:latin typeface="Arial"/>
            </a:endParaRPr>
          </a:p>
        </p:txBody>
      </p:sp>
      <p:sp>
        <p:nvSpPr>
          <p:cNvPr id="990" name="CustomShape 2"/>
          <p:cNvSpPr/>
          <p:nvPr/>
        </p:nvSpPr>
        <p:spPr>
          <a:xfrm>
            <a:off x="3653280" y="1512000"/>
            <a:ext cx="2463840" cy="473400"/>
          </a:xfrm>
          <a:prstGeom prst="ellipse">
            <a:avLst/>
          </a:prstGeom>
          <a:solidFill>
            <a:srgbClr val="004586"/>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Training Sample</a:t>
            </a:r>
            <a:endParaRPr lang="de-DE" sz="1800" strike="noStrike" spc="-1">
              <a:solidFill>
                <a:srgbClr val="000000"/>
              </a:solidFill>
              <a:uFill>
                <a:solidFill>
                  <a:srgbClr val="FFFFFF"/>
                </a:solidFill>
              </a:uFill>
              <a:latin typeface="Arial"/>
            </a:endParaRPr>
          </a:p>
        </p:txBody>
      </p:sp>
      <p:sp>
        <p:nvSpPr>
          <p:cNvPr id="991" name="CustomShape 3"/>
          <p:cNvSpPr/>
          <p:nvPr/>
        </p:nvSpPr>
        <p:spPr>
          <a:xfrm>
            <a:off x="7056000" y="2331000"/>
            <a:ext cx="2463840" cy="47412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Sub-Sample</a:t>
            </a:r>
            <a:endParaRPr lang="de-DE" sz="1800" strike="noStrike" spc="-1">
              <a:solidFill>
                <a:srgbClr val="000000"/>
              </a:solidFill>
              <a:uFill>
                <a:solidFill>
                  <a:srgbClr val="FFFFFF"/>
                </a:solidFill>
              </a:uFill>
              <a:latin typeface="Arial"/>
            </a:endParaRPr>
          </a:p>
        </p:txBody>
      </p:sp>
      <p:sp>
        <p:nvSpPr>
          <p:cNvPr id="992" name="Line 4"/>
          <p:cNvSpPr/>
          <p:nvPr/>
        </p:nvSpPr>
        <p:spPr>
          <a:xfrm>
            <a:off x="6048000" y="1800000"/>
            <a:ext cx="2255400" cy="5403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93" name="Line 5"/>
          <p:cNvSpPr/>
          <p:nvPr/>
        </p:nvSpPr>
        <p:spPr>
          <a:xfrm>
            <a:off x="8392680" y="2815560"/>
            <a:ext cx="0" cy="352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94" name="CustomShape 6"/>
          <p:cNvSpPr/>
          <p:nvPr/>
        </p:nvSpPr>
        <p:spPr>
          <a:xfrm>
            <a:off x="7419240" y="3171600"/>
            <a:ext cx="2103480" cy="3654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F</a:t>
            </a:r>
            <a:r>
              <a:rPr lang="de-DE" sz="1800" strike="noStrike" spc="-1" baseline="30000">
                <a:solidFill>
                  <a:srgbClr val="000000"/>
                </a:solidFill>
                <a:uFill>
                  <a:solidFill>
                    <a:srgbClr val="FFFFFF"/>
                  </a:solidFill>
                </a:uFill>
                <a:latin typeface="Arial"/>
                <a:ea typeface="DejaVu Sans"/>
              </a:rPr>
              <a:t>(m)</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995" name="CustomShape 7"/>
          <p:cNvSpPr/>
          <p:nvPr/>
        </p:nvSpPr>
        <p:spPr>
          <a:xfrm>
            <a:off x="432000" y="2331000"/>
            <a:ext cx="2463840" cy="47412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Sub-Sample</a:t>
            </a:r>
            <a:endParaRPr lang="de-DE" sz="1800" strike="noStrike" spc="-1">
              <a:solidFill>
                <a:srgbClr val="000000"/>
              </a:solidFill>
              <a:uFill>
                <a:solidFill>
                  <a:srgbClr val="FFFFFF"/>
                </a:solidFill>
              </a:uFill>
              <a:latin typeface="Arial"/>
            </a:endParaRPr>
          </a:p>
        </p:txBody>
      </p:sp>
      <p:sp>
        <p:nvSpPr>
          <p:cNvPr id="996" name="Line 8"/>
          <p:cNvSpPr/>
          <p:nvPr/>
        </p:nvSpPr>
        <p:spPr>
          <a:xfrm flipH="1">
            <a:off x="1679400" y="1800000"/>
            <a:ext cx="2064600" cy="54036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97" name="CustomShape 9"/>
          <p:cNvSpPr/>
          <p:nvPr/>
        </p:nvSpPr>
        <p:spPr>
          <a:xfrm>
            <a:off x="1982160" y="2067840"/>
            <a:ext cx="533520" cy="648360"/>
          </a:xfrm>
          <a:prstGeom prst="rect">
            <a:avLst/>
          </a:prstGeom>
          <a:noFill/>
          <a:ln>
            <a:noFill/>
          </a:ln>
        </p:spPr>
        <p:style>
          <a:lnRef idx="0">
            <a:scrgbClr r="0" g="0" b="0"/>
          </a:lnRef>
          <a:fillRef idx="0">
            <a:scrgbClr r="0" g="0" b="0"/>
          </a:fillRef>
          <a:effectRef idx="0">
            <a:scrgbClr r="0" g="0" b="0"/>
          </a:effectRef>
          <a:fontRef idx="minor"/>
        </p:style>
      </p:sp>
      <p:sp>
        <p:nvSpPr>
          <p:cNvPr id="998" name="Line 10"/>
          <p:cNvSpPr/>
          <p:nvPr/>
        </p:nvSpPr>
        <p:spPr>
          <a:xfrm>
            <a:off x="1768680" y="2815560"/>
            <a:ext cx="0" cy="352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999" name="CustomShape 11"/>
          <p:cNvSpPr/>
          <p:nvPr/>
        </p:nvSpPr>
        <p:spPr>
          <a:xfrm>
            <a:off x="815040" y="3171600"/>
            <a:ext cx="2063880" cy="3654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F</a:t>
            </a:r>
            <a:r>
              <a:rPr lang="de-DE" sz="1800" strike="noStrike" spc="-1" baseline="30000">
                <a:solidFill>
                  <a:srgbClr val="000000"/>
                </a:solidFill>
                <a:uFill>
                  <a:solidFill>
                    <a:srgbClr val="FFFFFF"/>
                  </a:solidFill>
                </a:uFill>
                <a:latin typeface="Arial"/>
                <a:ea typeface="DejaVu Sans"/>
              </a:rPr>
              <a:t>(1)</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1000" name="CustomShape 12"/>
          <p:cNvSpPr/>
          <p:nvPr/>
        </p:nvSpPr>
        <p:spPr>
          <a:xfrm>
            <a:off x="3096000" y="2331000"/>
            <a:ext cx="2463840" cy="474120"/>
          </a:xfrm>
          <a:prstGeom prst="ellipse">
            <a:avLst/>
          </a:prstGeom>
          <a:solidFill>
            <a:srgbClr val="004586">
              <a:alpha val="50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pPr marL="177840" indent="-174600" algn="ctr">
              <a:lnSpc>
                <a:spcPct val="100000"/>
              </a:lnSpc>
            </a:pPr>
            <a:r>
              <a:rPr lang="de-DE" sz="1600" strike="noStrike" spc="-1">
                <a:solidFill>
                  <a:srgbClr val="000000"/>
                </a:solidFill>
                <a:uFill>
                  <a:solidFill>
                    <a:srgbClr val="FFFFFF"/>
                  </a:solidFill>
                </a:uFill>
                <a:latin typeface="Arial"/>
                <a:ea typeface="DejaVu Sans"/>
              </a:rPr>
              <a:t>Sub-Sample</a:t>
            </a:r>
            <a:endParaRPr lang="de-DE" sz="1800" strike="noStrike" spc="-1">
              <a:solidFill>
                <a:srgbClr val="000000"/>
              </a:solidFill>
              <a:uFill>
                <a:solidFill>
                  <a:srgbClr val="FFFFFF"/>
                </a:solidFill>
              </a:uFill>
              <a:latin typeface="Arial"/>
            </a:endParaRPr>
          </a:p>
        </p:txBody>
      </p:sp>
      <p:sp>
        <p:nvSpPr>
          <p:cNvPr id="1001" name="Line 13"/>
          <p:cNvSpPr/>
          <p:nvPr/>
        </p:nvSpPr>
        <p:spPr>
          <a:xfrm flipH="1">
            <a:off x="4343400" y="1988280"/>
            <a:ext cx="120600" cy="35208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1002" name="CustomShape 14"/>
          <p:cNvSpPr/>
          <p:nvPr/>
        </p:nvSpPr>
        <p:spPr>
          <a:xfrm>
            <a:off x="4646160" y="2067840"/>
            <a:ext cx="533520" cy="648360"/>
          </a:xfrm>
          <a:prstGeom prst="rect">
            <a:avLst/>
          </a:prstGeom>
          <a:noFill/>
          <a:ln>
            <a:noFill/>
          </a:ln>
        </p:spPr>
        <p:style>
          <a:lnRef idx="0">
            <a:scrgbClr r="0" g="0" b="0"/>
          </a:lnRef>
          <a:fillRef idx="0">
            <a:scrgbClr r="0" g="0" b="0"/>
          </a:fillRef>
          <a:effectRef idx="0">
            <a:scrgbClr r="0" g="0" b="0"/>
          </a:effectRef>
          <a:fontRef idx="minor"/>
        </p:style>
      </p:sp>
      <p:sp>
        <p:nvSpPr>
          <p:cNvPr id="1003" name="Line 15"/>
          <p:cNvSpPr/>
          <p:nvPr/>
        </p:nvSpPr>
        <p:spPr>
          <a:xfrm>
            <a:off x="4432680" y="2815560"/>
            <a:ext cx="0" cy="352440"/>
          </a:xfrm>
          <a:prstGeom prst="line">
            <a:avLst/>
          </a:prstGeom>
          <a:ln w="31680">
            <a:solidFill>
              <a:srgbClr val="000000"/>
            </a:solidFill>
            <a:round/>
            <a:tailEnd type="triangle" w="med" len="med"/>
          </a:ln>
        </p:spPr>
        <p:style>
          <a:lnRef idx="0">
            <a:scrgbClr r="0" g="0" b="0"/>
          </a:lnRef>
          <a:fillRef idx="0">
            <a:scrgbClr r="0" g="0" b="0"/>
          </a:fillRef>
          <a:effectRef idx="0">
            <a:scrgbClr r="0" g="0" b="0"/>
          </a:effectRef>
          <a:fontRef idx="minor"/>
        </p:style>
      </p:sp>
      <p:sp>
        <p:nvSpPr>
          <p:cNvPr id="1004" name="CustomShape 16"/>
          <p:cNvSpPr/>
          <p:nvPr/>
        </p:nvSpPr>
        <p:spPr>
          <a:xfrm>
            <a:off x="3479040" y="3171600"/>
            <a:ext cx="2063880" cy="3654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marL="177840" indent="-174600" algn="ctr">
              <a:lnSpc>
                <a:spcPct val="75000"/>
              </a:lnSpc>
            </a:pPr>
            <a:r>
              <a:rPr lang="de-DE" sz="1800" strike="noStrike" spc="-1">
                <a:solidFill>
                  <a:srgbClr val="000000"/>
                </a:solidFill>
                <a:uFill>
                  <a:solidFill>
                    <a:srgbClr val="FFFFFF"/>
                  </a:solidFill>
                </a:uFill>
                <a:latin typeface="Arial"/>
                <a:ea typeface="DejaVu Sans"/>
              </a:rPr>
              <a:t>classifier F</a:t>
            </a:r>
            <a:r>
              <a:rPr lang="de-DE" sz="1800" strike="noStrike" spc="-1" baseline="30000">
                <a:solidFill>
                  <a:srgbClr val="000000"/>
                </a:solidFill>
                <a:uFill>
                  <a:solidFill>
                    <a:srgbClr val="FFFFFF"/>
                  </a:solidFill>
                </a:uFill>
                <a:latin typeface="Arial"/>
                <a:ea typeface="DejaVu Sans"/>
              </a:rPr>
              <a:t>(2)</a:t>
            </a:r>
            <a:r>
              <a:rPr lang="de-DE" sz="1800" strike="noStrike" spc="-1">
                <a:solidFill>
                  <a:srgbClr val="000000"/>
                </a:solidFill>
                <a:uFill>
                  <a:solidFill>
                    <a:srgbClr val="FFFFFF"/>
                  </a:solidFill>
                </a:uFill>
                <a:latin typeface="Arial"/>
                <a:ea typeface="DejaVu Sans"/>
              </a:rPr>
              <a:t>(</a:t>
            </a:r>
            <a:r>
              <a:rPr lang="de-DE" sz="1800" b="1" strike="noStrike" spc="-1">
                <a:solidFill>
                  <a:srgbClr val="000000"/>
                </a:solidFill>
                <a:uFill>
                  <a:solidFill>
                    <a:srgbClr val="FFFFFF"/>
                  </a:solidFill>
                </a:uFill>
                <a:latin typeface="Arial"/>
                <a:ea typeface="DejaVu Sans"/>
              </a:rPr>
              <a:t>x</a:t>
            </a:r>
            <a:r>
              <a:rPr lang="de-DE" sz="1800" strike="noStrike" spc="-1">
                <a:solidFill>
                  <a:srgbClr val="000000"/>
                </a:solidFill>
                <a:uFill>
                  <a:solidFill>
                    <a:srgbClr val="FFFFFF"/>
                  </a:solidFill>
                </a:uFill>
                <a:latin typeface="Arial"/>
                <a:ea typeface="DejaVu Sans"/>
              </a:rPr>
              <a:t>)</a:t>
            </a:r>
            <a:endParaRPr lang="de-DE" sz="1800" strike="noStrike" spc="-1">
              <a:solidFill>
                <a:srgbClr val="000000"/>
              </a:solidFill>
              <a:uFill>
                <a:solidFill>
                  <a:srgbClr val="FFFFFF"/>
                </a:solidFill>
              </a:uFill>
              <a:latin typeface="Arial"/>
            </a:endParaRPr>
          </a:p>
        </p:txBody>
      </p:sp>
      <p:sp>
        <p:nvSpPr>
          <p:cNvPr id="1005" name="Line 17"/>
          <p:cNvSpPr/>
          <p:nvPr/>
        </p:nvSpPr>
        <p:spPr>
          <a:xfrm>
            <a:off x="5760000" y="2520000"/>
            <a:ext cx="1080000" cy="0"/>
          </a:xfrm>
          <a:prstGeom prst="line">
            <a:avLst/>
          </a:prstGeom>
          <a:ln w="76320" cap="rnd">
            <a:solidFill>
              <a:srgbClr val="000000"/>
            </a:solidFill>
            <a:custDash>
              <a:ds d="100000" sp="200000"/>
            </a:custDash>
            <a:round/>
          </a:ln>
        </p:spPr>
        <p:style>
          <a:lnRef idx="0">
            <a:scrgbClr r="0" g="0" b="0"/>
          </a:lnRef>
          <a:fillRef idx="0">
            <a:scrgbClr r="0" g="0" b="0"/>
          </a:fillRef>
          <a:effectRef idx="0">
            <a:scrgbClr r="0" g="0" b="0"/>
          </a:effectRef>
          <a:fontRef idx="minor"/>
        </p:style>
      </p:sp>
      <p:sp>
        <p:nvSpPr>
          <p:cNvPr id="1006" name="CustomShape 18"/>
          <p:cNvSpPr/>
          <p:nvPr/>
        </p:nvSpPr>
        <p:spPr>
          <a:xfrm>
            <a:off x="432000" y="3960000"/>
            <a:ext cx="9142560" cy="208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Bagging – Use only fraction of events / features per classifier</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Robustness against statistical fluctuations in the data</a:t>
            </a:r>
            <a:endParaRPr lang="de-DE" sz="20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Sampling Method is crucial:</a:t>
            </a:r>
            <a:endParaRPr lang="de-DE" sz="2000"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Draw random events with replacement → Bagging</a:t>
            </a:r>
            <a:endParaRPr lang="de-DE"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Draw random events without replacement → Pasting</a:t>
            </a:r>
            <a:endParaRPr lang="de-DE" strike="noStrike" spc="-1" dirty="0">
              <a:solidFill>
                <a:srgbClr val="000000"/>
              </a:solidFill>
              <a:uFill>
                <a:solidFill>
                  <a:srgbClr val="FFFFFF"/>
                </a:solidFill>
              </a:uFill>
              <a:latin typeface="Arial"/>
            </a:endParaRPr>
          </a:p>
          <a:p>
            <a:pPr marL="648000" lvl="2" indent="-214560">
              <a:lnSpc>
                <a:spcPct val="100000"/>
              </a:lnSpc>
              <a:buClr>
                <a:srgbClr val="000000"/>
              </a:buClr>
              <a:buSzPct val="45000"/>
              <a:buFont typeface="Wingdings" charset="2"/>
              <a:buChar char=""/>
            </a:pPr>
            <a:r>
              <a:rPr lang="de-DE" strike="noStrike" spc="-1" dirty="0">
                <a:solidFill>
                  <a:srgbClr val="000000"/>
                </a:solidFill>
                <a:uFill>
                  <a:solidFill>
                    <a:srgbClr val="FFFFFF"/>
                  </a:solidFill>
                </a:uFill>
                <a:latin typeface="Arial"/>
                <a:ea typeface="DejaVu Sans"/>
              </a:rPr>
              <a:t>Draw random features → Random Subspaces</a:t>
            </a:r>
            <a:endParaRPr lang="de-DE"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Stochastic Boosted Decision Trees</a:t>
            </a:r>
            <a:endParaRPr lang="de-DE" sz="1800" strike="noStrike" spc="-1">
              <a:solidFill>
                <a:srgbClr val="000000"/>
              </a:solidFill>
              <a:uFill>
                <a:solidFill>
                  <a:srgbClr val="FFFFFF"/>
                </a:solidFill>
              </a:uFill>
              <a:latin typeface="Arial"/>
            </a:endParaRPr>
          </a:p>
        </p:txBody>
      </p:sp>
      <p:pic>
        <p:nvPicPr>
          <p:cNvPr id="1008" name="Picture 1007"/>
          <p:cNvPicPr/>
          <p:nvPr/>
        </p:nvPicPr>
        <p:blipFill>
          <a:blip r:embed="rId2" cstate="print"/>
          <a:stretch/>
        </p:blipFill>
        <p:spPr>
          <a:xfrm>
            <a:off x="19080" y="655920"/>
            <a:ext cx="9904320" cy="5941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Stochastic Boosted Decision Trees</a:t>
            </a:r>
            <a:endParaRPr lang="de-DE" sz="1800" strike="noStrike" spc="-1">
              <a:solidFill>
                <a:srgbClr val="000000"/>
              </a:solidFill>
              <a:uFill>
                <a:solidFill>
                  <a:srgbClr val="FFFFFF"/>
                </a:solidFill>
              </a:uFill>
              <a:latin typeface="Arial"/>
            </a:endParaRPr>
          </a:p>
        </p:txBody>
      </p:sp>
      <p:pic>
        <p:nvPicPr>
          <p:cNvPr id="1010" name="Picture 1009"/>
          <p:cNvPicPr/>
          <p:nvPr/>
        </p:nvPicPr>
        <p:blipFill>
          <a:blip r:embed="rId2" cstate="print"/>
          <a:stretch/>
        </p:blipFill>
        <p:spPr>
          <a:xfrm>
            <a:off x="19080" y="655920"/>
            <a:ext cx="9904320" cy="5941800"/>
          </a:xfrm>
          <a:prstGeom prst="rect">
            <a:avLst/>
          </a:prstGeom>
          <a:ln>
            <a:noFill/>
          </a:ln>
        </p:spPr>
      </p:pic>
      <p:sp>
        <p:nvSpPr>
          <p:cNvPr id="1011" name="TextShape 2"/>
          <p:cNvSpPr txBox="1"/>
          <p:nvPr/>
        </p:nvSpPr>
        <p:spPr>
          <a:xfrm>
            <a:off x="1982160" y="1313280"/>
            <a:ext cx="636984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BDTs perform really well out of the box!</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CustomShape 1"/>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Further Ensemble Methods</a:t>
            </a:r>
            <a:endParaRPr lang="de-DE" sz="1800" strike="noStrike" spc="-1">
              <a:solidFill>
                <a:srgbClr val="000000"/>
              </a:solidFill>
              <a:uFill>
                <a:solidFill>
                  <a:srgbClr val="FFFFFF"/>
                </a:solidFill>
              </a:uFill>
              <a:latin typeface="Arial"/>
            </a:endParaRPr>
          </a:p>
        </p:txBody>
      </p:sp>
      <p:sp>
        <p:nvSpPr>
          <p:cNvPr id="1013" name="CustomShape 2"/>
          <p:cNvSpPr/>
          <p:nvPr/>
        </p:nvSpPr>
        <p:spPr>
          <a:xfrm>
            <a:off x="495000" y="273600"/>
            <a:ext cx="8910360" cy="1140120"/>
          </a:xfrm>
          <a:prstGeom prst="rect">
            <a:avLst/>
          </a:prstGeom>
          <a:noFill/>
          <a:ln>
            <a:noFill/>
          </a:ln>
        </p:spPr>
        <p:style>
          <a:lnRef idx="0">
            <a:scrgbClr r="0" g="0" b="0"/>
          </a:lnRef>
          <a:fillRef idx="0">
            <a:scrgbClr r="0" g="0" b="0"/>
          </a:fillRef>
          <a:effectRef idx="0">
            <a:scrgbClr r="0" g="0" b="0"/>
          </a:effectRef>
          <a:fontRef idx="minor"/>
        </p:style>
      </p:sp>
      <p:sp>
        <p:nvSpPr>
          <p:cNvPr id="1014" name="CustomShape 3"/>
          <p:cNvSpPr/>
          <p:nvPr/>
        </p:nvSpPr>
        <p:spPr>
          <a:xfrm>
            <a:off x="495000" y="1388520"/>
            <a:ext cx="9077400" cy="3362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Categorisation – Divide feature-space into sub-spaces</a:t>
            </a:r>
            <a:endParaRPr lang="de-DE" sz="1800" strike="noStrike" spc="-1" dirty="0">
              <a:solidFill>
                <a:srgbClr val="000000"/>
              </a:solidFill>
              <a:uFill>
                <a:solidFill>
                  <a:srgbClr val="FFFFFF"/>
                </a:solidFill>
              </a:uFill>
              <a:latin typeface="Arial"/>
            </a:endParaRPr>
          </a:p>
          <a:p>
            <a:pPr marL="864000" lvl="1" indent="-320400">
              <a:lnSpc>
                <a:spcPct val="100000"/>
              </a:lnSpc>
              <a:buClr>
                <a:srgbClr val="000000"/>
              </a:buClr>
              <a:buSzPct val="75000"/>
              <a:buFont typeface="Wingdings" charset="2"/>
              <a:buChar char=""/>
            </a:pPr>
            <a:r>
              <a:rPr lang="de-DE" sz="2000" strike="noStrike" spc="-1" dirty="0">
                <a:solidFill>
                  <a:srgbClr val="000000"/>
                </a:solidFill>
                <a:uFill>
                  <a:solidFill>
                    <a:srgbClr val="FFFFFF"/>
                  </a:solidFill>
                </a:uFill>
                <a:latin typeface="Arial"/>
                <a:ea typeface="DejaVu Sans"/>
              </a:rPr>
              <a:t>Different </a:t>
            </a:r>
            <a:r>
              <a:rPr lang="de-DE" sz="2000" strike="noStrike" spc="-1" dirty="0" smtClean="0">
                <a:solidFill>
                  <a:srgbClr val="000000"/>
                </a:solidFill>
                <a:uFill>
                  <a:solidFill>
                    <a:srgbClr val="FFFFFF"/>
                  </a:solidFill>
                </a:uFill>
                <a:latin typeface="Arial"/>
                <a:ea typeface="DejaVu Sans"/>
              </a:rPr>
              <a:t>mechanisms </a:t>
            </a:r>
            <a:r>
              <a:rPr lang="de-DE" sz="2000" strike="noStrike" spc="-1" dirty="0">
                <a:solidFill>
                  <a:srgbClr val="000000"/>
                </a:solidFill>
                <a:uFill>
                  <a:solidFill>
                    <a:srgbClr val="FFFFFF"/>
                  </a:solidFill>
                </a:uFill>
                <a:latin typeface="Arial"/>
                <a:ea typeface="DejaVu Sans"/>
              </a:rPr>
              <a:t>and processes in the chosen </a:t>
            </a:r>
            <a:r>
              <a:rPr lang="de-DE" sz="2000" strike="noStrike" spc="-1" dirty="0" smtClean="0">
                <a:solidFill>
                  <a:srgbClr val="000000"/>
                </a:solidFill>
                <a:uFill>
                  <a:solidFill>
                    <a:srgbClr val="FFFFFF"/>
                  </a:solidFill>
                </a:uFill>
                <a:latin typeface="Arial"/>
                <a:ea typeface="DejaVu Sans"/>
              </a:rPr>
              <a:t>subspaces</a:t>
            </a:r>
            <a:r>
              <a:rPr lang="de-DE" spc="-1" dirty="0">
                <a:solidFill>
                  <a:srgbClr val="000000"/>
                </a:solidFill>
                <a:uFill>
                  <a:solidFill>
                    <a:srgbClr val="FFFFFF"/>
                  </a:solidFill>
                </a:uFill>
                <a:latin typeface="Arial"/>
              </a:rPr>
              <a:t/>
            </a:r>
            <a:br>
              <a:rPr lang="de-DE" spc="-1" dirty="0">
                <a:solidFill>
                  <a:srgbClr val="000000"/>
                </a:solidFill>
                <a:uFill>
                  <a:solidFill>
                    <a:srgbClr val="FFFFFF"/>
                  </a:solidFill>
                </a:uFill>
                <a:latin typeface="Arial"/>
              </a:rPr>
            </a:br>
            <a:r>
              <a:rPr lang="de-DE" sz="2000" strike="noStrike" spc="-1" dirty="0" smtClean="0">
                <a:solidFill>
                  <a:srgbClr val="000000"/>
                </a:solidFill>
                <a:uFill>
                  <a:solidFill>
                    <a:srgbClr val="FFFFFF"/>
                  </a:solidFill>
                </a:uFill>
                <a:latin typeface="Arial"/>
                <a:ea typeface="DejaVu Sans"/>
              </a:rPr>
              <a:t>e.g</a:t>
            </a:r>
            <a:r>
              <a:rPr lang="de-DE" sz="2000" strike="noStrike" spc="-1" dirty="0">
                <a:solidFill>
                  <a:srgbClr val="000000"/>
                </a:solidFill>
                <a:uFill>
                  <a:solidFill>
                    <a:srgbClr val="FFFFFF"/>
                  </a:solidFill>
                </a:uFill>
                <a:latin typeface="Arial"/>
                <a:ea typeface="DejaVu Sans"/>
              </a:rPr>
              <a:t>. train separate classifiers for </a:t>
            </a:r>
            <a:r>
              <a:rPr lang="de-DE" sz="2000" strike="noStrike" spc="-1" dirty="0" smtClean="0">
                <a:solidFill>
                  <a:srgbClr val="000000"/>
                </a:solidFill>
                <a:uFill>
                  <a:solidFill>
                    <a:srgbClr val="FFFFFF"/>
                  </a:solidFill>
                </a:uFill>
                <a:latin typeface="Arial"/>
                <a:ea typeface="DejaVu Sans"/>
              </a:rPr>
              <a:t>Barrel </a:t>
            </a:r>
            <a:r>
              <a:rPr lang="de-DE" sz="2000" strike="noStrike" spc="-1" dirty="0">
                <a:solidFill>
                  <a:srgbClr val="000000"/>
                </a:solidFill>
                <a:uFill>
                  <a:solidFill>
                    <a:srgbClr val="FFFFFF"/>
                  </a:solidFill>
                </a:uFill>
                <a:latin typeface="Arial"/>
                <a:ea typeface="DejaVu Sans"/>
              </a:rPr>
              <a:t>and </a:t>
            </a:r>
            <a:r>
              <a:rPr lang="de-DE" sz="2000" strike="noStrike" spc="-1" dirty="0" smtClean="0">
                <a:solidFill>
                  <a:srgbClr val="000000"/>
                </a:solidFill>
                <a:uFill>
                  <a:solidFill>
                    <a:srgbClr val="FFFFFF"/>
                  </a:solidFill>
                </a:uFill>
                <a:latin typeface="Arial"/>
                <a:ea typeface="DejaVu Sans"/>
              </a:rPr>
              <a:t>Endcap regions</a:t>
            </a:r>
            <a:endParaRPr lang="de-DE" sz="1800" strike="noStrike" spc="-1" dirty="0">
              <a:solidFill>
                <a:srgbClr val="000000"/>
              </a:solidFill>
              <a:uFill>
                <a:solidFill>
                  <a:srgbClr val="FFFFFF"/>
                </a:solidFill>
              </a:uFill>
              <a:latin typeface="Arial"/>
            </a:endParaRPr>
          </a:p>
          <a:p>
            <a:pPr marL="864000" lvl="1" indent="-320400">
              <a:lnSpc>
                <a:spcPct val="100000"/>
              </a:lnSpc>
              <a:buClr>
                <a:srgbClr val="000000"/>
              </a:buClr>
              <a:buSzPct val="75000"/>
            </a:pPr>
            <a:endParaRPr lang="de-DE" spc="-1" dirty="0">
              <a:solidFill>
                <a:srgbClr val="000000"/>
              </a:solidFill>
              <a:uFill>
                <a:solidFill>
                  <a:srgbClr val="FFFFFF"/>
                </a:solidFill>
              </a:uFill>
              <a:latin typeface="Arial"/>
            </a:endParaRPr>
          </a:p>
          <a:p>
            <a:pPr marL="864000" lvl="1" indent="-320400">
              <a:lnSpc>
                <a:spcPct val="100000"/>
              </a:lnSpc>
              <a:buClr>
                <a:srgbClr val="000000"/>
              </a:buClr>
              <a:buSzPct val="75000"/>
            </a:pPr>
            <a:endParaRPr lang="de-DE" sz="2000" strike="noStrike" spc="-1" dirty="0">
              <a:solidFill>
                <a:srgbClr val="000000"/>
              </a:solidFill>
              <a:uFill>
                <a:solidFill>
                  <a:srgbClr val="FFFFFF"/>
                </a:solidFill>
              </a:uFill>
              <a:latin typeface="Arial"/>
              <a:ea typeface="DejaVu Sans"/>
            </a:endParaRPr>
          </a:p>
          <a:p>
            <a:pPr marL="864000" lvl="1" indent="-320400">
              <a:lnSpc>
                <a:spcPct val="100000"/>
              </a:lnSpc>
              <a:buClr>
                <a:srgbClr val="000000"/>
              </a:buClr>
              <a:buSzPct val="75000"/>
            </a:pPr>
            <a:r>
              <a:rPr lang="de-DE" sz="2000" strike="noStrike" spc="-1" dirty="0" smtClean="0">
                <a:solidFill>
                  <a:srgbClr val="000000"/>
                </a:solidFill>
                <a:uFill>
                  <a:solidFill>
                    <a:srgbClr val="FFFFFF"/>
                  </a:solidFill>
                </a:uFill>
                <a:latin typeface="Arial"/>
                <a:ea typeface="DejaVu Sans"/>
              </a:rPr>
              <a:t> </a:t>
            </a: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a:lnSpc>
                <a:spcPct val="100000"/>
              </a:lnSpc>
            </a:pPr>
            <a:endParaRPr lang="de-DE" sz="1800" strike="noStrike" spc="-1" dirty="0">
              <a:solidFill>
                <a:srgbClr val="000000"/>
              </a:solidFill>
              <a:uFill>
                <a:solidFill>
                  <a:srgbClr val="FFFFFF"/>
                </a:solidFill>
              </a:uFill>
              <a:latin typeface="Arial"/>
            </a:endParaRPr>
          </a:p>
          <a:p>
            <a:pPr marL="432000" indent="-32040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Combination – Combine different classifier</a:t>
            </a:r>
            <a:endParaRPr lang="de-DE" sz="1800" strike="noStrike" spc="-1" dirty="0">
              <a:solidFill>
                <a:srgbClr val="000000"/>
              </a:solidFill>
              <a:uFill>
                <a:solidFill>
                  <a:srgbClr val="FFFFFF"/>
                </a:solidFill>
              </a:uFill>
              <a:latin typeface="Arial"/>
            </a:endParaRPr>
          </a:p>
          <a:p>
            <a:pPr marL="864000" lvl="1" indent="-320400">
              <a:lnSpc>
                <a:spcPct val="100000"/>
              </a:lnSpc>
              <a:buClr>
                <a:srgbClr val="000000"/>
              </a:buClr>
              <a:buSzPct val="75000"/>
              <a:buFont typeface="Wingdings" charset="2"/>
              <a:buChar char=""/>
            </a:pPr>
            <a:r>
              <a:rPr lang="de-DE" sz="2000" strike="noStrike" spc="-1" dirty="0">
                <a:solidFill>
                  <a:srgbClr val="000000"/>
                </a:solidFill>
                <a:uFill>
                  <a:solidFill>
                    <a:srgbClr val="FFFFFF"/>
                  </a:solidFill>
                </a:uFill>
                <a:latin typeface="Arial"/>
                <a:ea typeface="DejaVu Sans"/>
              </a:rPr>
              <a:t>Different regularisation methods learn different aspects of the </a:t>
            </a:r>
            <a:r>
              <a:rPr lang="de-DE" sz="2000" strike="noStrike" spc="-1" dirty="0" smtClean="0">
                <a:solidFill>
                  <a:srgbClr val="000000"/>
                </a:solidFill>
                <a:uFill>
                  <a:solidFill>
                    <a:srgbClr val="FFFFFF"/>
                  </a:solidFill>
                </a:uFill>
                <a:latin typeface="Arial"/>
                <a:ea typeface="DejaVu Sans"/>
              </a:rPr>
              <a:t>data</a:t>
            </a:r>
            <a:r>
              <a:rPr lang="de-DE" spc="-1" dirty="0">
                <a:solidFill>
                  <a:srgbClr val="000000"/>
                </a:solidFill>
                <a:uFill>
                  <a:solidFill>
                    <a:srgbClr val="FFFFFF"/>
                  </a:solidFill>
                </a:uFill>
                <a:latin typeface="Arial"/>
              </a:rPr>
              <a:t/>
            </a:r>
            <a:br>
              <a:rPr lang="de-DE" spc="-1" dirty="0">
                <a:solidFill>
                  <a:srgbClr val="000000"/>
                </a:solidFill>
                <a:uFill>
                  <a:solidFill>
                    <a:srgbClr val="FFFFFF"/>
                  </a:solidFill>
                </a:uFill>
                <a:latin typeface="Arial"/>
              </a:rPr>
            </a:br>
            <a:r>
              <a:rPr lang="de-DE" sz="2000" strike="noStrike" spc="-1" dirty="0" smtClean="0">
                <a:solidFill>
                  <a:srgbClr val="000000"/>
                </a:solidFill>
                <a:uFill>
                  <a:solidFill>
                    <a:srgbClr val="FFFFFF"/>
                  </a:solidFill>
                </a:uFill>
                <a:latin typeface="Arial"/>
                <a:ea typeface="DejaVu Sans"/>
              </a:rPr>
              <a:t>e.g</a:t>
            </a:r>
            <a:r>
              <a:rPr lang="de-DE" sz="2000" strike="noStrike" spc="-1" dirty="0">
                <a:solidFill>
                  <a:srgbClr val="000000"/>
                </a:solidFill>
                <a:uFill>
                  <a:solidFill>
                    <a:srgbClr val="FFFFFF"/>
                  </a:solidFill>
                </a:uFill>
                <a:latin typeface="Arial"/>
                <a:ea typeface="DejaVu Sans"/>
              </a:rPr>
              <a:t>. Combine neural network, boosted decision tree and SVM </a:t>
            </a:r>
            <a:endParaRPr lang="de-DE" sz="1800" strike="noStrike" spc="-1" dirty="0">
              <a:solidFill>
                <a:srgbClr val="000000"/>
              </a:solidFill>
              <a:uFill>
                <a:solidFill>
                  <a:srgbClr val="FFFFFF"/>
                </a:solidFill>
              </a:uFill>
              <a:latin typeface="Arial"/>
            </a:endParaRPr>
          </a:p>
        </p:txBody>
      </p:sp>
      <p:pic>
        <p:nvPicPr>
          <p:cNvPr id="1015" name="Picture 1014"/>
          <p:cNvPicPr/>
          <p:nvPr/>
        </p:nvPicPr>
        <p:blipFill>
          <a:blip r:embed="rId3" cstate="print"/>
          <a:stretch/>
        </p:blipFill>
        <p:spPr>
          <a:xfrm>
            <a:off x="3168000" y="2526480"/>
            <a:ext cx="3382560" cy="2368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Support Vector Machines /
Kernel trick</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SVM</a:t>
            </a:r>
            <a:endParaRPr lang="de-DE" sz="1800" strike="noStrike" spc="-1">
              <a:solidFill>
                <a:srgbClr val="000000"/>
              </a:solidFill>
              <a:uFill>
                <a:solidFill>
                  <a:srgbClr val="FFFFFF"/>
                </a:solidFill>
              </a:uFill>
              <a:latin typeface="Arial"/>
            </a:endParaRPr>
          </a:p>
        </p:txBody>
      </p:sp>
      <p:pic>
        <p:nvPicPr>
          <p:cNvPr id="1018" name="Picture 1017"/>
          <p:cNvPicPr/>
          <p:nvPr/>
        </p:nvPicPr>
        <p:blipFill>
          <a:blip r:embed="rId2" cstate="print"/>
          <a:stretch/>
        </p:blipFill>
        <p:spPr>
          <a:xfrm>
            <a:off x="2880000" y="1346040"/>
            <a:ext cx="4362120" cy="4700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9" name="Picture 1018"/>
          <p:cNvPicPr/>
          <p:nvPr/>
        </p:nvPicPr>
        <p:blipFill>
          <a:blip r:embed="rId2" cstate="print"/>
          <a:stretch/>
        </p:blipFill>
        <p:spPr>
          <a:xfrm>
            <a:off x="19080" y="655920"/>
            <a:ext cx="9904320" cy="5941800"/>
          </a:xfrm>
          <a:prstGeom prst="rect">
            <a:avLst/>
          </a:prstGeom>
          <a:ln>
            <a:noFill/>
          </a:ln>
        </p:spPr>
      </p:pic>
      <p:sp>
        <p:nvSpPr>
          <p:cNvPr id="1020"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Linear SVM</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2" name="Picture 851"/>
          <p:cNvPicPr/>
          <p:nvPr/>
        </p:nvPicPr>
        <p:blipFill>
          <a:blip r:embed="rId2" cstate="print"/>
          <a:stretch/>
        </p:blipFill>
        <p:spPr>
          <a:xfrm>
            <a:off x="19080" y="692280"/>
            <a:ext cx="9903960" cy="5941440"/>
          </a:xfrm>
          <a:prstGeom prst="rect">
            <a:avLst/>
          </a:prstGeom>
          <a:ln>
            <a:noFill/>
          </a:ln>
        </p:spPr>
      </p:pic>
      <p:sp>
        <p:nvSpPr>
          <p:cNvPr id="85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Supervised multivariate classification</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Kernel Trick</a:t>
            </a:r>
            <a:endParaRPr lang="de-DE" sz="1800" strike="noStrike" spc="-1">
              <a:solidFill>
                <a:srgbClr val="000000"/>
              </a:solidFill>
              <a:uFill>
                <a:solidFill>
                  <a:srgbClr val="FFFFFF"/>
                </a:solidFill>
              </a:uFill>
              <a:latin typeface="Arial"/>
            </a:endParaRPr>
          </a:p>
        </p:txBody>
      </p:sp>
      <p:sp>
        <p:nvSpPr>
          <p:cNvPr id="1022" name="CustomShape 2"/>
          <p:cNvSpPr/>
          <p:nvPr/>
        </p:nvSpPr>
        <p:spPr>
          <a:xfrm>
            <a:off x="1289160" y="1532520"/>
            <a:ext cx="9077400" cy="698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de-DE" sz="2400" strike="noStrike" spc="-1" dirty="0">
                <a:solidFill>
                  <a:srgbClr val="000000"/>
                </a:solidFill>
                <a:uFill>
                  <a:solidFill>
                    <a:srgbClr val="FFFFFF"/>
                  </a:solidFill>
                </a:uFill>
                <a:latin typeface="Arial"/>
                <a:ea typeface="DejaVu Sans"/>
              </a:rPr>
              <a:t>SVM Algorithm depends only on scalar product</a:t>
            </a:r>
            <a:r>
              <a:rPr lang="de-DE" sz="2400" strike="noStrike" spc="-1" dirty="0" smtClean="0">
                <a:solidFill>
                  <a:srgbClr val="000000"/>
                </a:solidFill>
                <a:uFill>
                  <a:solidFill>
                    <a:srgbClr val="FFFFFF"/>
                  </a:solidFill>
                </a:uFill>
                <a:latin typeface="Arial"/>
                <a:ea typeface="DejaVu Sans"/>
              </a:rPr>
              <a:t>!</a:t>
            </a:r>
            <a:endParaRPr lang="de-DE" sz="1800" strike="noStrike" spc="-1" dirty="0">
              <a:solidFill>
                <a:srgbClr val="000000"/>
              </a:solidFill>
              <a:uFill>
                <a:solidFill>
                  <a:srgbClr val="FFFFFF"/>
                </a:solidFill>
              </a:uFill>
              <a:latin typeface="Arial"/>
            </a:endParaRPr>
          </a:p>
        </p:txBody>
      </p:sp>
      <p:pic>
        <p:nvPicPr>
          <p:cNvPr id="1023" name="Picture 1022"/>
          <p:cNvPicPr/>
          <p:nvPr/>
        </p:nvPicPr>
        <p:blipFill>
          <a:blip r:embed="rId2" cstate="print"/>
          <a:stretch/>
        </p:blipFill>
        <p:spPr>
          <a:xfrm>
            <a:off x="19080" y="2027880"/>
            <a:ext cx="8907480" cy="1460880"/>
          </a:xfrm>
          <a:prstGeom prst="rect">
            <a:avLst/>
          </a:prstGeom>
          <a:ln>
            <a:noFill/>
          </a:ln>
        </p:spPr>
      </p:pic>
      <p:sp>
        <p:nvSpPr>
          <p:cNvPr id="1024" name="CustomShape 3"/>
          <p:cNvSpPr/>
          <p:nvPr/>
        </p:nvSpPr>
        <p:spPr>
          <a:xfrm>
            <a:off x="1284120" y="3872520"/>
            <a:ext cx="9077400" cy="698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de-DE" sz="2400" strike="noStrike" spc="-1" dirty="0">
                <a:solidFill>
                  <a:srgbClr val="000000"/>
                </a:solidFill>
                <a:uFill>
                  <a:solidFill>
                    <a:srgbClr val="FFFFFF"/>
                  </a:solidFill>
                </a:uFill>
                <a:latin typeface="Arial"/>
                <a:ea typeface="DejaVu Sans"/>
              </a:rPr>
              <a:t>Replace scalar product with an arbitrary kernel </a:t>
            </a:r>
            <a:r>
              <a:rPr lang="de-DE" sz="2400" strike="noStrike" spc="-1" dirty="0" smtClean="0">
                <a:solidFill>
                  <a:srgbClr val="000000"/>
                </a:solidFill>
                <a:uFill>
                  <a:solidFill>
                    <a:srgbClr val="FFFFFF"/>
                  </a:solidFill>
                </a:uFill>
                <a:latin typeface="Arial"/>
                <a:ea typeface="DejaVu Sans"/>
              </a:rPr>
              <a:t>function</a:t>
            </a:r>
            <a:endParaRPr lang="de-DE" sz="1800" strike="noStrike" spc="-1" dirty="0">
              <a:solidFill>
                <a:srgbClr val="000000"/>
              </a:solidFill>
              <a:uFill>
                <a:solidFill>
                  <a:srgbClr val="FFFFFF"/>
                </a:solidFill>
              </a:uFill>
              <a:latin typeface="Arial"/>
            </a:endParaRPr>
          </a:p>
        </p:txBody>
      </p:sp>
      <p:pic>
        <p:nvPicPr>
          <p:cNvPr id="1025" name="Picture 1024"/>
          <p:cNvPicPr/>
          <p:nvPr/>
        </p:nvPicPr>
        <p:blipFill>
          <a:blip r:embed="rId3" cstate="print"/>
          <a:stretch/>
        </p:blipFill>
        <p:spPr>
          <a:xfrm>
            <a:off x="-432000" y="4176000"/>
            <a:ext cx="8608320" cy="1763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RBF SVM</a:t>
            </a:r>
            <a:endParaRPr lang="de-DE" sz="1800" strike="noStrike" spc="-1">
              <a:solidFill>
                <a:srgbClr val="000000"/>
              </a:solidFill>
              <a:uFill>
                <a:solidFill>
                  <a:srgbClr val="FFFFFF"/>
                </a:solidFill>
              </a:uFill>
              <a:latin typeface="Arial"/>
            </a:endParaRPr>
          </a:p>
        </p:txBody>
      </p:sp>
      <p:pic>
        <p:nvPicPr>
          <p:cNvPr id="1027" name="Picture 1026"/>
          <p:cNvPicPr/>
          <p:nvPr/>
        </p:nvPicPr>
        <p:blipFill>
          <a:blip r:embed="rId2" cstate="print"/>
          <a:stretch/>
        </p:blipFill>
        <p:spPr>
          <a:xfrm>
            <a:off x="19080" y="691920"/>
            <a:ext cx="9904320" cy="5941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Poly SVM</a:t>
            </a:r>
            <a:endParaRPr lang="de-DE" sz="1800" strike="noStrike" spc="-1">
              <a:solidFill>
                <a:srgbClr val="000000"/>
              </a:solidFill>
              <a:uFill>
                <a:solidFill>
                  <a:srgbClr val="FFFFFF"/>
                </a:solidFill>
              </a:uFill>
              <a:latin typeface="Arial"/>
            </a:endParaRPr>
          </a:p>
        </p:txBody>
      </p:sp>
      <p:pic>
        <p:nvPicPr>
          <p:cNvPr id="1029" name="Picture 1028"/>
          <p:cNvPicPr/>
          <p:nvPr/>
        </p:nvPicPr>
        <p:blipFill>
          <a:blip r:embed="rId2" cstate="print"/>
          <a:stretch/>
        </p:blipFill>
        <p:spPr>
          <a:xfrm>
            <a:off x="19080" y="691920"/>
            <a:ext cx="9904320" cy="5941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1029"/>
          <p:cNvPicPr/>
          <p:nvPr/>
        </p:nvPicPr>
        <p:blipFill>
          <a:blip r:embed="rId2" cstate="print"/>
          <a:stretch/>
        </p:blipFill>
        <p:spPr>
          <a:xfrm>
            <a:off x="19080" y="475920"/>
            <a:ext cx="9904320" cy="5941800"/>
          </a:xfrm>
          <a:prstGeom prst="rect">
            <a:avLst/>
          </a:prstGeom>
          <a:ln>
            <a:noFill/>
          </a:ln>
        </p:spPr>
      </p:pic>
      <p:sp>
        <p:nvSpPr>
          <p:cNvPr id="1031" name="TextShape 1"/>
          <p:cNvSpPr txBox="1"/>
          <p:nvPr/>
        </p:nvSpPr>
        <p:spPr>
          <a:xfrm>
            <a:off x="1789560" y="1061280"/>
            <a:ext cx="659844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Performance strongly depends on kernel</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CustomShape 1"/>
          <p:cNvSpPr/>
          <p:nvPr/>
        </p:nvSpPr>
        <p:spPr>
          <a:xfrm>
            <a:off x="495000" y="267552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Sideband subtraction &amp; sPlot /
Data-driven techniques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1032"/>
          <p:cNvPicPr/>
          <p:nvPr/>
        </p:nvPicPr>
        <p:blipFill>
          <a:blip r:embed="rId2" cstate="print"/>
          <a:stretch/>
        </p:blipFill>
        <p:spPr>
          <a:xfrm>
            <a:off x="216000" y="766544"/>
            <a:ext cx="5998680" cy="3598560"/>
          </a:xfrm>
          <a:prstGeom prst="rect">
            <a:avLst/>
          </a:prstGeom>
          <a:ln>
            <a:noFill/>
          </a:ln>
        </p:spPr>
      </p:pic>
      <p:pic>
        <p:nvPicPr>
          <p:cNvPr id="1034" name="Picture 1033"/>
          <p:cNvPicPr/>
          <p:nvPr/>
        </p:nvPicPr>
        <p:blipFill>
          <a:blip r:embed="rId3" cstate="print"/>
          <a:stretch/>
        </p:blipFill>
        <p:spPr>
          <a:xfrm>
            <a:off x="5836680" y="898864"/>
            <a:ext cx="3377880" cy="2026080"/>
          </a:xfrm>
          <a:prstGeom prst="rect">
            <a:avLst/>
          </a:prstGeom>
          <a:ln>
            <a:noFill/>
          </a:ln>
        </p:spPr>
      </p:pic>
      <p:pic>
        <p:nvPicPr>
          <p:cNvPr id="1035" name="Picture 1034"/>
          <p:cNvPicPr/>
          <p:nvPr/>
        </p:nvPicPr>
        <p:blipFill>
          <a:blip r:embed="rId4" cstate="print"/>
          <a:stretch/>
        </p:blipFill>
        <p:spPr>
          <a:xfrm>
            <a:off x="36000" y="4558304"/>
            <a:ext cx="3279240" cy="1967040"/>
          </a:xfrm>
          <a:prstGeom prst="rect">
            <a:avLst/>
          </a:prstGeom>
          <a:ln>
            <a:noFill/>
          </a:ln>
        </p:spPr>
      </p:pic>
      <p:pic>
        <p:nvPicPr>
          <p:cNvPr id="1036" name="Picture 1035"/>
          <p:cNvPicPr/>
          <p:nvPr/>
        </p:nvPicPr>
        <p:blipFill>
          <a:blip r:embed="rId5" cstate="print"/>
          <a:stretch/>
        </p:blipFill>
        <p:spPr>
          <a:xfrm>
            <a:off x="5832000" y="2771080"/>
            <a:ext cx="3497760" cy="2098080"/>
          </a:xfrm>
          <a:prstGeom prst="rect">
            <a:avLst/>
          </a:prstGeom>
          <a:ln>
            <a:noFill/>
          </a:ln>
        </p:spPr>
      </p:pic>
      <p:pic>
        <p:nvPicPr>
          <p:cNvPr id="1037" name="Picture 1036"/>
          <p:cNvPicPr/>
          <p:nvPr/>
        </p:nvPicPr>
        <p:blipFill>
          <a:blip r:embed="rId6" cstate="print"/>
          <a:stretch/>
        </p:blipFill>
        <p:spPr>
          <a:xfrm>
            <a:off x="5860800" y="4571280"/>
            <a:ext cx="3497760" cy="2098080"/>
          </a:xfrm>
          <a:prstGeom prst="rect">
            <a:avLst/>
          </a:prstGeom>
          <a:ln>
            <a:noFill/>
          </a:ln>
        </p:spPr>
      </p:pic>
      <p:pic>
        <p:nvPicPr>
          <p:cNvPr id="1038" name="Picture 1037"/>
          <p:cNvPicPr/>
          <p:nvPr/>
        </p:nvPicPr>
        <p:blipFill>
          <a:blip r:embed="rId7" cstate="print"/>
          <a:stretch/>
        </p:blipFill>
        <p:spPr>
          <a:xfrm>
            <a:off x="2868120" y="4582792"/>
            <a:ext cx="3358440" cy="2014560"/>
          </a:xfrm>
          <a:prstGeom prst="rect">
            <a:avLst/>
          </a:prstGeom>
          <a:ln>
            <a:noFill/>
          </a:ln>
        </p:spPr>
      </p:pic>
      <p:sp>
        <p:nvSpPr>
          <p:cNvPr id="103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Data driven techniques</a:t>
            </a:r>
            <a:endParaRPr lang="de-DE" sz="1800" strike="noStrike" spc="-1">
              <a:solidFill>
                <a:srgbClr val="000000"/>
              </a:solidFill>
              <a:uFill>
                <a:solidFill>
                  <a:srgbClr val="FFFFFF"/>
                </a:solidFill>
              </a:uFill>
              <a:latin typeface="Arial"/>
            </a:endParaRPr>
          </a:p>
        </p:txBody>
      </p:sp>
      <p:sp>
        <p:nvSpPr>
          <p:cNvPr id="1040" name="CustomShape 2"/>
          <p:cNvSpPr/>
          <p:nvPr/>
        </p:nvSpPr>
        <p:spPr>
          <a:xfrm>
            <a:off x="1368000" y="1800000"/>
            <a:ext cx="324252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Discriminating variable</a:t>
            </a:r>
            <a:endParaRPr lang="de-DE" sz="1800" strike="noStrike" spc="-1">
              <a:solidFill>
                <a:srgbClr val="000000"/>
              </a:solidFill>
              <a:uFill>
                <a:solidFill>
                  <a:srgbClr val="FFFFFF"/>
                </a:solidFill>
              </a:uFill>
              <a:latin typeface="Arial"/>
            </a:endParaRPr>
          </a:p>
        </p:txBody>
      </p:sp>
      <p:sp>
        <p:nvSpPr>
          <p:cNvPr id="1041" name="CustomShape 3"/>
          <p:cNvSpPr/>
          <p:nvPr/>
        </p:nvSpPr>
        <p:spPr>
          <a:xfrm>
            <a:off x="640800" y="5400000"/>
            <a:ext cx="230976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dirty="0">
                <a:solidFill>
                  <a:srgbClr val="000000"/>
                </a:solidFill>
                <a:uFill>
                  <a:solidFill>
                    <a:srgbClr val="FFFFFF"/>
                  </a:solidFill>
                </a:uFill>
                <a:latin typeface="Arial"/>
                <a:ea typeface="DejaVu Sans"/>
              </a:rPr>
              <a:t>Control variable</a:t>
            </a:r>
            <a:endParaRPr lang="de-DE" sz="1800" strike="noStrike" spc="-1" dirty="0">
              <a:solidFill>
                <a:srgbClr val="000000"/>
              </a:solidFill>
              <a:uFill>
                <a:solidFill>
                  <a:srgbClr val="FFFFFF"/>
                </a:solidFill>
              </a:uFill>
              <a:latin typeface="Arial"/>
            </a:endParaRPr>
          </a:p>
        </p:txBody>
      </p:sp>
      <p:sp>
        <p:nvSpPr>
          <p:cNvPr id="1042" name="CustomShape 4"/>
          <p:cNvSpPr/>
          <p:nvPr/>
        </p:nvSpPr>
        <p:spPr>
          <a:xfrm>
            <a:off x="3384000" y="5400000"/>
            <a:ext cx="230976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Control variable</a:t>
            </a:r>
            <a:endParaRPr lang="de-DE" sz="1800" strike="noStrike" spc="-1">
              <a:solidFill>
                <a:srgbClr val="000000"/>
              </a:solidFill>
              <a:uFill>
                <a:solidFill>
                  <a:srgbClr val="FFFFFF"/>
                </a:solidFill>
              </a:uFill>
              <a:latin typeface="Arial"/>
            </a:endParaRPr>
          </a:p>
        </p:txBody>
      </p:sp>
      <p:sp>
        <p:nvSpPr>
          <p:cNvPr id="1043" name="CustomShape 5"/>
          <p:cNvSpPr/>
          <p:nvPr/>
        </p:nvSpPr>
        <p:spPr>
          <a:xfrm>
            <a:off x="6408000" y="5400000"/>
            <a:ext cx="230976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Control variable</a:t>
            </a:r>
            <a:endParaRPr lang="de-DE" sz="1800" strike="noStrike" spc="-1">
              <a:solidFill>
                <a:srgbClr val="000000"/>
              </a:solidFill>
              <a:uFill>
                <a:solidFill>
                  <a:srgbClr val="FFFFFF"/>
                </a:solidFill>
              </a:uFill>
              <a:latin typeface="Arial"/>
            </a:endParaRPr>
          </a:p>
        </p:txBody>
      </p:sp>
      <p:sp>
        <p:nvSpPr>
          <p:cNvPr id="1044" name="CustomShape 6"/>
          <p:cNvSpPr/>
          <p:nvPr/>
        </p:nvSpPr>
        <p:spPr>
          <a:xfrm>
            <a:off x="6400800" y="3384000"/>
            <a:ext cx="230976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dirty="0">
                <a:solidFill>
                  <a:srgbClr val="000000"/>
                </a:solidFill>
                <a:uFill>
                  <a:solidFill>
                    <a:srgbClr val="FFFFFF"/>
                  </a:solidFill>
                </a:uFill>
                <a:latin typeface="Arial"/>
                <a:ea typeface="DejaVu Sans"/>
              </a:rPr>
              <a:t>Control variable</a:t>
            </a:r>
            <a:endParaRPr lang="de-DE" sz="1800" strike="noStrike" spc="-1" dirty="0">
              <a:solidFill>
                <a:srgbClr val="000000"/>
              </a:solidFill>
              <a:uFill>
                <a:solidFill>
                  <a:srgbClr val="FFFFFF"/>
                </a:solidFill>
              </a:uFill>
              <a:latin typeface="Arial"/>
            </a:endParaRPr>
          </a:p>
        </p:txBody>
      </p:sp>
      <p:sp>
        <p:nvSpPr>
          <p:cNvPr id="1045" name="CustomShape 7"/>
          <p:cNvSpPr/>
          <p:nvPr/>
        </p:nvSpPr>
        <p:spPr>
          <a:xfrm>
            <a:off x="6472800" y="1513800"/>
            <a:ext cx="230976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Control variable</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Side-band Subtraction</a:t>
            </a:r>
            <a:endParaRPr lang="de-DE" sz="1800" strike="noStrike" spc="-1">
              <a:solidFill>
                <a:srgbClr val="000000"/>
              </a:solidFill>
              <a:uFill>
                <a:solidFill>
                  <a:srgbClr val="FFFFFF"/>
                </a:solidFill>
              </a:uFill>
              <a:latin typeface="Arial"/>
            </a:endParaRPr>
          </a:p>
        </p:txBody>
      </p:sp>
      <p:pic>
        <p:nvPicPr>
          <p:cNvPr id="1047" name="Picture 1046"/>
          <p:cNvPicPr/>
          <p:nvPr/>
        </p:nvPicPr>
        <p:blipFill>
          <a:blip r:embed="rId2" cstate="print"/>
          <a:stretch/>
        </p:blipFill>
        <p:spPr>
          <a:xfrm>
            <a:off x="487080" y="1700640"/>
            <a:ext cx="8223480" cy="4933440"/>
          </a:xfrm>
          <a:prstGeom prst="rect">
            <a:avLst/>
          </a:prstGeom>
          <a:ln>
            <a:noFill/>
          </a:ln>
        </p:spPr>
      </p:pic>
      <p:sp>
        <p:nvSpPr>
          <p:cNvPr id="1048" name="CustomShape 2"/>
          <p:cNvSpPr/>
          <p:nvPr/>
        </p:nvSpPr>
        <p:spPr>
          <a:xfrm>
            <a:off x="1080000" y="1296000"/>
            <a:ext cx="8926560" cy="150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184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Requires # </a:t>
            </a:r>
            <a:r>
              <a:rPr lang="de-DE" sz="2000" strike="noStrike" spc="-1" dirty="0" smtClean="0">
                <a:solidFill>
                  <a:srgbClr val="000000"/>
                </a:solidFill>
                <a:uFill>
                  <a:solidFill>
                    <a:srgbClr val="FFFFFF"/>
                  </a:solidFill>
                </a:uFill>
                <a:latin typeface="Arial"/>
                <a:ea typeface="DejaVu Sans"/>
              </a:rPr>
              <a:t>of Signal Events </a:t>
            </a:r>
            <a:r>
              <a:rPr lang="de-DE" sz="2000" strike="noStrike" spc="-1" dirty="0">
                <a:solidFill>
                  <a:srgbClr val="000000"/>
                </a:solidFill>
                <a:uFill>
                  <a:solidFill>
                    <a:srgbClr val="FFFFFF"/>
                  </a:solidFill>
                </a:uFill>
                <a:latin typeface="Arial"/>
                <a:ea typeface="DejaVu Sans"/>
              </a:rPr>
              <a:t>in Signal </a:t>
            </a:r>
            <a:r>
              <a:rPr lang="de-DE" sz="2000" strike="noStrike" spc="-1" dirty="0" smtClean="0">
                <a:solidFill>
                  <a:srgbClr val="000000"/>
                </a:solidFill>
                <a:uFill>
                  <a:solidFill>
                    <a:srgbClr val="FFFFFF"/>
                  </a:solidFill>
                </a:uFill>
                <a:latin typeface="Arial"/>
                <a:ea typeface="DejaVu Sans"/>
              </a:rPr>
              <a:t>Region</a:t>
            </a:r>
            <a:endParaRPr lang="de-DE" sz="1800" strike="noStrike" spc="-1" dirty="0">
              <a:solidFill>
                <a:srgbClr val="000000"/>
              </a:solidFill>
              <a:uFill>
                <a:solidFill>
                  <a:srgbClr val="FFFFFF"/>
                </a:solidFill>
              </a:uFill>
              <a:latin typeface="Arial"/>
            </a:endParaRPr>
          </a:p>
          <a:p>
            <a:pPr marL="432000" indent="-32184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Compensates Background Events in the Signal Region with negative Signal Events from the Sideband </a:t>
            </a:r>
            <a:endParaRPr lang="de-DE" sz="18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sPlot</a:t>
            </a:r>
            <a:endParaRPr lang="de-DE" sz="1800" strike="noStrike" spc="-1">
              <a:solidFill>
                <a:srgbClr val="000000"/>
              </a:solidFill>
              <a:uFill>
                <a:solidFill>
                  <a:srgbClr val="FFFFFF"/>
                </a:solidFill>
              </a:uFill>
              <a:latin typeface="Arial"/>
            </a:endParaRPr>
          </a:p>
        </p:txBody>
      </p:sp>
      <p:pic>
        <p:nvPicPr>
          <p:cNvPr id="1050" name="Picture 1049"/>
          <p:cNvPicPr/>
          <p:nvPr/>
        </p:nvPicPr>
        <p:blipFill>
          <a:blip r:embed="rId2" cstate="print"/>
          <a:stretch/>
        </p:blipFill>
        <p:spPr>
          <a:xfrm>
            <a:off x="360360" y="1538280"/>
            <a:ext cx="8494200" cy="5095800"/>
          </a:xfrm>
          <a:prstGeom prst="rect">
            <a:avLst/>
          </a:prstGeom>
          <a:ln>
            <a:noFill/>
          </a:ln>
        </p:spPr>
      </p:pic>
      <p:pic>
        <p:nvPicPr>
          <p:cNvPr id="1051" name="Picture 1050"/>
          <p:cNvPicPr/>
          <p:nvPr/>
        </p:nvPicPr>
        <p:blipFill>
          <a:blip r:embed="rId3" cstate="print"/>
          <a:stretch/>
        </p:blipFill>
        <p:spPr>
          <a:xfrm>
            <a:off x="4698720" y="2952000"/>
            <a:ext cx="5163840" cy="979200"/>
          </a:xfrm>
          <a:prstGeom prst="rect">
            <a:avLst/>
          </a:prstGeom>
          <a:ln>
            <a:noFill/>
          </a:ln>
        </p:spPr>
      </p:pic>
      <p:sp>
        <p:nvSpPr>
          <p:cNvPr id="1052" name="CustomShape 2"/>
          <p:cNvSpPr/>
          <p:nvPr/>
        </p:nvSpPr>
        <p:spPr>
          <a:xfrm>
            <a:off x="317880" y="1178280"/>
            <a:ext cx="9256680" cy="105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184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Requires yields and covariance of fitted signal + background </a:t>
            </a:r>
            <a:r>
              <a:rPr lang="de-DE" sz="2000" strike="noStrike" spc="-1" dirty="0" smtClean="0">
                <a:solidFill>
                  <a:srgbClr val="000000"/>
                </a:solidFill>
                <a:uFill>
                  <a:solidFill>
                    <a:srgbClr val="FFFFFF"/>
                  </a:solidFill>
                </a:uFill>
                <a:latin typeface="Arial"/>
                <a:ea typeface="DejaVu Sans"/>
              </a:rPr>
              <a:t>models</a:t>
            </a:r>
            <a:endParaRPr lang="de-DE" sz="1800" strike="noStrike" spc="-1" dirty="0">
              <a:solidFill>
                <a:srgbClr val="000000"/>
              </a:solidFill>
              <a:uFill>
                <a:solidFill>
                  <a:srgbClr val="FFFFFF"/>
                </a:solidFill>
              </a:uFill>
              <a:latin typeface="Arial"/>
            </a:endParaRPr>
          </a:p>
          <a:p>
            <a:pPr marL="432000" indent="-321840">
              <a:lnSpc>
                <a:spcPct val="10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ea typeface="DejaVu Sans"/>
              </a:rPr>
              <a:t>Uses every event twice, as signal and as background with the correct weight</a:t>
            </a:r>
            <a:endParaRPr lang="de-DE" sz="18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Classification Quality</a:t>
            </a:r>
            <a:endParaRPr lang="de-DE" sz="1800" strike="noStrike" spc="-1">
              <a:solidFill>
                <a:srgbClr val="000000"/>
              </a:solidFill>
              <a:uFill>
                <a:solidFill>
                  <a:srgbClr val="FFFFFF"/>
                </a:solidFill>
              </a:uFill>
              <a:latin typeface="Arial"/>
            </a:endParaRPr>
          </a:p>
        </p:txBody>
      </p:sp>
      <p:sp>
        <p:nvSpPr>
          <p:cNvPr id="1054" name="CustomShape 2"/>
          <p:cNvSpPr/>
          <p:nvPr/>
        </p:nvSpPr>
        <p:spPr>
          <a:xfrm>
            <a:off x="2772000" y="1215000"/>
            <a:ext cx="4569840" cy="34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a:solidFill>
                  <a:srgbClr val="000000"/>
                </a:solidFill>
                <a:uFill>
                  <a:solidFill>
                    <a:srgbClr val="FFFFFF"/>
                  </a:solidFill>
                </a:uFill>
                <a:latin typeface="Arial"/>
                <a:ea typeface="DejaVu Sans"/>
              </a:rPr>
              <a:t>DOI: 10.1111/j.1469-1809.1936.tb02137.x</a:t>
            </a:r>
            <a:endParaRPr lang="de-DE" sz="1800" strike="noStrike" spc="-1">
              <a:solidFill>
                <a:srgbClr val="000000"/>
              </a:solidFill>
              <a:uFill>
                <a:solidFill>
                  <a:srgbClr val="FFFFFF"/>
                </a:solidFill>
              </a:uFill>
              <a:latin typeface="Arial"/>
            </a:endParaRPr>
          </a:p>
        </p:txBody>
      </p:sp>
      <p:pic>
        <p:nvPicPr>
          <p:cNvPr id="1055" name="Picture 1054"/>
          <p:cNvPicPr/>
          <p:nvPr/>
        </p:nvPicPr>
        <p:blipFill>
          <a:blip r:embed="rId2" cstate="print"/>
          <a:stretch/>
        </p:blipFill>
        <p:spPr>
          <a:xfrm>
            <a:off x="19080" y="656280"/>
            <a:ext cx="9904320" cy="5941800"/>
          </a:xfrm>
          <a:prstGeom prst="rect">
            <a:avLst/>
          </a:prstGeom>
          <a:ln>
            <a:noFill/>
          </a:ln>
        </p:spPr>
      </p:pic>
      <p:sp>
        <p:nvSpPr>
          <p:cNvPr id="1056" name="TextShape 3"/>
          <p:cNvSpPr txBox="1"/>
          <p:nvPr/>
        </p:nvSpPr>
        <p:spPr>
          <a:xfrm>
            <a:off x="3456000" y="3580920"/>
            <a:ext cx="5889488" cy="883080"/>
          </a:xfrm>
          <a:prstGeom prst="rect">
            <a:avLst/>
          </a:prstGeom>
          <a:noFill/>
          <a:ln>
            <a:noFill/>
          </a:ln>
        </p:spPr>
        <p:txBody>
          <a:bodyPr lIns="90000" tIns="45000" rIns="90000" bIns="45000"/>
          <a:lstStyle/>
          <a:p>
            <a:r>
              <a:rPr lang="de-DE" sz="2800" strike="noStrike" spc="-1" dirty="0">
                <a:solidFill>
                  <a:srgbClr val="000000"/>
                </a:solidFill>
                <a:uFill>
                  <a:solidFill>
                    <a:srgbClr val="FFFFFF"/>
                  </a:solidFill>
                </a:uFill>
                <a:latin typeface="Arial"/>
              </a:rPr>
              <a:t>Use data-driven techniques</a:t>
            </a:r>
          </a:p>
          <a:p>
            <a:r>
              <a:rPr lang="de-DE" sz="2800" strike="noStrike" spc="-1" dirty="0">
                <a:solidFill>
                  <a:srgbClr val="000000"/>
                </a:solidFill>
                <a:uFill>
                  <a:solidFill>
                    <a:srgbClr val="FFFFFF"/>
                  </a:solidFill>
                </a:uFill>
                <a:latin typeface="Arial"/>
              </a:rPr>
              <a:t>if </a:t>
            </a:r>
            <a:r>
              <a:rPr lang="de-DE" sz="2800" strike="noStrike" spc="-1" dirty="0" smtClean="0">
                <a:solidFill>
                  <a:srgbClr val="000000"/>
                </a:solidFill>
                <a:uFill>
                  <a:solidFill>
                    <a:srgbClr val="FFFFFF"/>
                  </a:solidFill>
                </a:uFill>
                <a:latin typeface="Arial"/>
              </a:rPr>
              <a:t>your </a:t>
            </a:r>
            <a:r>
              <a:rPr lang="de-DE" sz="2800" strike="noStrike" spc="-1" dirty="0">
                <a:solidFill>
                  <a:srgbClr val="000000"/>
                </a:solidFill>
                <a:uFill>
                  <a:solidFill>
                    <a:srgbClr val="FFFFFF"/>
                  </a:solidFill>
                </a:uFill>
                <a:latin typeface="Arial"/>
              </a:rPr>
              <a:t>don't trust you simulated data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Reweighting</a:t>
            </a:r>
            <a:endParaRPr lang="de-DE" sz="1800" strike="noStrike" spc="-1">
              <a:solidFill>
                <a:srgbClr val="000000"/>
              </a:solidFill>
              <a:uFill>
                <a:solidFill>
                  <a:srgbClr val="FFFFFF"/>
                </a:solidFill>
              </a:uFill>
              <a:latin typeface="Arial"/>
            </a:endParaRPr>
          </a:p>
        </p:txBody>
      </p:sp>
      <p:sp>
        <p:nvSpPr>
          <p:cNvPr id="1058" name="CustomShape 2"/>
          <p:cNvSpPr/>
          <p:nvPr/>
        </p:nvSpPr>
        <p:spPr>
          <a:xfrm>
            <a:off x="720000" y="2593440"/>
            <a:ext cx="8926560" cy="2445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184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Requires MC and data events</a:t>
            </a:r>
            <a:endParaRPr lang="de-DE" sz="1800" strike="noStrike" spc="-1" dirty="0">
              <a:solidFill>
                <a:srgbClr val="000000"/>
              </a:solidFill>
              <a:uFill>
                <a:solidFill>
                  <a:srgbClr val="FFFFFF"/>
                </a:solidFill>
              </a:uFill>
              <a:latin typeface="Arial"/>
            </a:endParaRPr>
          </a:p>
          <a:p>
            <a:pPr marL="432000" indent="-32184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Trains classifier to distinguish data events and MC events</a:t>
            </a:r>
            <a:endParaRPr lang="de-DE" sz="1800" strike="noStrike" spc="-1" dirty="0">
              <a:solidFill>
                <a:srgbClr val="000000"/>
              </a:solidFill>
              <a:uFill>
                <a:solidFill>
                  <a:srgbClr val="FFFFFF"/>
                </a:solidFill>
              </a:uFill>
              <a:latin typeface="Arial"/>
            </a:endParaRPr>
          </a:p>
          <a:p>
            <a:pPr marL="432000" indent="-321840">
              <a:lnSpc>
                <a:spcPct val="100000"/>
              </a:lnSpc>
              <a:buClr>
                <a:srgbClr val="000000"/>
              </a:buClr>
              <a:buSzPct val="45000"/>
              <a:buFont typeface="Wingdings" charset="2"/>
              <a:buChar char=""/>
            </a:pPr>
            <a:r>
              <a:rPr lang="de-DE" sz="2400" strike="noStrike" spc="-1" dirty="0" smtClean="0">
                <a:solidFill>
                  <a:srgbClr val="000000"/>
                </a:solidFill>
                <a:uFill>
                  <a:solidFill>
                    <a:srgbClr val="FFFFFF"/>
                  </a:solidFill>
                </a:uFill>
                <a:latin typeface="Arial"/>
                <a:ea typeface="DejaVu Sans"/>
              </a:rPr>
              <a:t>Reweighted </a:t>
            </a:r>
            <a:r>
              <a:rPr lang="de-DE" sz="2400" strike="noStrike" spc="-1" dirty="0">
                <a:solidFill>
                  <a:srgbClr val="000000"/>
                </a:solidFill>
                <a:uFill>
                  <a:solidFill>
                    <a:srgbClr val="FFFFFF"/>
                  </a:solidFill>
                </a:uFill>
                <a:latin typeface="Arial"/>
                <a:ea typeface="DejaVu Sans"/>
              </a:rPr>
              <a:t>MC Events using output of classifier</a:t>
            </a:r>
            <a:endParaRPr lang="de-DE" sz="1800" strike="noStrike" spc="-1" dirty="0">
              <a:solidFill>
                <a:srgbClr val="000000"/>
              </a:solidFill>
              <a:uFill>
                <a:solidFill>
                  <a:srgbClr val="FFFFFF"/>
                </a:solidFill>
              </a:uFill>
              <a:latin typeface="Arial"/>
            </a:endParaRPr>
          </a:p>
          <a:p>
            <a:pPr marL="432000" indent="-321840">
              <a:lnSpc>
                <a:spcPct val="100000"/>
              </a:lnSpc>
              <a:buClr>
                <a:srgbClr val="000000"/>
              </a:buClr>
              <a:buSzPct val="45000"/>
              <a:buFont typeface="Wingdings" charset="2"/>
              <a:buChar char=""/>
            </a:pPr>
            <a:r>
              <a:rPr lang="de-DE" sz="2400" strike="noStrike" spc="-1" dirty="0">
                <a:solidFill>
                  <a:srgbClr val="000000"/>
                </a:solidFill>
                <a:uFill>
                  <a:solidFill>
                    <a:srgbClr val="FFFFFF"/>
                  </a:solidFill>
                </a:uFill>
                <a:latin typeface="Arial"/>
                <a:ea typeface="DejaVu Sans"/>
              </a:rPr>
              <a:t>Trains classifier to distinguish signal and background using reweighted MC</a:t>
            </a:r>
            <a:endParaRPr lang="de-DE" sz="18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4" name="Picture 853"/>
          <p:cNvPicPr/>
          <p:nvPr/>
        </p:nvPicPr>
        <p:blipFill>
          <a:blip r:embed="rId2" cstate="print"/>
          <a:stretch/>
        </p:blipFill>
        <p:spPr>
          <a:xfrm>
            <a:off x="19080" y="3204000"/>
            <a:ext cx="4937400" cy="2961720"/>
          </a:xfrm>
          <a:prstGeom prst="rect">
            <a:avLst/>
          </a:prstGeom>
          <a:ln>
            <a:noFill/>
          </a:ln>
        </p:spPr>
      </p:pic>
      <p:pic>
        <p:nvPicPr>
          <p:cNvPr id="855" name="Picture 854"/>
          <p:cNvPicPr/>
          <p:nvPr/>
        </p:nvPicPr>
        <p:blipFill>
          <a:blip r:embed="rId3" cstate="print"/>
          <a:stretch/>
        </p:blipFill>
        <p:spPr>
          <a:xfrm>
            <a:off x="4663080" y="3204000"/>
            <a:ext cx="4937400" cy="2961720"/>
          </a:xfrm>
          <a:prstGeom prst="rect">
            <a:avLst/>
          </a:prstGeom>
          <a:ln>
            <a:noFill/>
          </a:ln>
        </p:spPr>
      </p:pic>
      <p:sp>
        <p:nvSpPr>
          <p:cNvPr id="856" name="CustomShape 1"/>
          <p:cNvSpPr/>
          <p:nvPr/>
        </p:nvSpPr>
        <p:spPr>
          <a:xfrm>
            <a:off x="6588000" y="3492000"/>
            <a:ext cx="171684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Signal PDF</a:t>
            </a:r>
            <a:endParaRPr lang="de-DE" sz="1800" strike="noStrike" spc="-1">
              <a:solidFill>
                <a:srgbClr val="000000"/>
              </a:solidFill>
              <a:uFill>
                <a:solidFill>
                  <a:srgbClr val="FFFFFF"/>
                </a:solidFill>
              </a:uFill>
              <a:latin typeface="Arial"/>
            </a:endParaRPr>
          </a:p>
        </p:txBody>
      </p:sp>
      <p:sp>
        <p:nvSpPr>
          <p:cNvPr id="857" name="CustomShape 2"/>
          <p:cNvSpPr/>
          <p:nvPr/>
        </p:nvSpPr>
        <p:spPr>
          <a:xfrm>
            <a:off x="1171080" y="3493800"/>
            <a:ext cx="249732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400" strike="noStrike" spc="-1">
                <a:solidFill>
                  <a:srgbClr val="000000"/>
                </a:solidFill>
                <a:uFill>
                  <a:solidFill>
                    <a:srgbClr val="FFFFFF"/>
                  </a:solidFill>
                </a:uFill>
                <a:latin typeface="Arial"/>
                <a:ea typeface="DejaVu Sans"/>
              </a:rPr>
              <a:t>Background PDF</a:t>
            </a:r>
            <a:endParaRPr lang="de-DE" sz="1800" strike="noStrike" spc="-1">
              <a:solidFill>
                <a:srgbClr val="000000"/>
              </a:solidFill>
              <a:uFill>
                <a:solidFill>
                  <a:srgbClr val="FFFFFF"/>
                </a:solidFill>
              </a:uFill>
              <a:latin typeface="Arial"/>
            </a:endParaRPr>
          </a:p>
        </p:txBody>
      </p:sp>
      <p:sp>
        <p:nvSpPr>
          <p:cNvPr id="858" name="CustomShape 3"/>
          <p:cNvSpPr/>
          <p:nvPr/>
        </p:nvSpPr>
        <p:spPr>
          <a:xfrm>
            <a:off x="756000" y="6048000"/>
            <a:ext cx="9068400" cy="110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000" strike="noStrike" spc="-1">
                <a:solidFill>
                  <a:srgbClr val="000000"/>
                </a:solidFill>
                <a:uFill>
                  <a:solidFill>
                    <a:srgbClr val="FFFFFF"/>
                  </a:solidFill>
                </a:uFill>
                <a:latin typeface="Arial"/>
                <a:ea typeface="DejaVu Sans"/>
              </a:rPr>
              <a:t>PDF (Probability Density Function) see CSC 2015 Data analysis lecture 3 </a:t>
            </a:r>
            <a:endParaRPr lang="de-DE" sz="1800" strike="noStrike" spc="-1">
              <a:solidFill>
                <a:srgbClr val="000000"/>
              </a:solidFill>
              <a:uFill>
                <a:solidFill>
                  <a:srgbClr val="FFFFFF"/>
                </a:solidFill>
              </a:uFill>
              <a:latin typeface="Arial"/>
            </a:endParaRPr>
          </a:p>
        </p:txBody>
      </p:sp>
      <p:sp>
        <p:nvSpPr>
          <p:cNvPr id="859" name="CustomShape 4"/>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Formal Problem</a:t>
            </a:r>
            <a:endParaRPr lang="de-DE" sz="1800" strike="noStrike" spc="-1">
              <a:solidFill>
                <a:srgbClr val="000000"/>
              </a:solidFill>
              <a:uFill>
                <a:solidFill>
                  <a:srgbClr val="FFFFFF"/>
                </a:solidFill>
              </a:uFill>
              <a:latin typeface="Arial"/>
            </a:endParaRPr>
          </a:p>
        </p:txBody>
      </p:sp>
      <p:pic>
        <p:nvPicPr>
          <p:cNvPr id="860" name="Picture 859"/>
          <p:cNvPicPr/>
          <p:nvPr/>
        </p:nvPicPr>
        <p:blipFill>
          <a:blip r:embed="rId4" cstate="print"/>
          <a:stretch/>
        </p:blipFill>
        <p:spPr>
          <a:xfrm>
            <a:off x="-158400" y="307440"/>
            <a:ext cx="9905760" cy="3210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Available tools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Python, scipy and sklearn</a:t>
            </a:r>
            <a:endParaRPr lang="de-DE" sz="1800" strike="noStrike" spc="-1">
              <a:solidFill>
                <a:srgbClr val="000000"/>
              </a:solidFill>
              <a:uFill>
                <a:solidFill>
                  <a:srgbClr val="FFFFFF"/>
                </a:solidFill>
              </a:uFill>
              <a:latin typeface="Arial"/>
            </a:endParaRPr>
          </a:p>
        </p:txBody>
      </p:sp>
      <p:pic>
        <p:nvPicPr>
          <p:cNvPr id="1061" name="Picture 1060"/>
          <p:cNvPicPr/>
          <p:nvPr/>
        </p:nvPicPr>
        <p:blipFill>
          <a:blip r:embed="rId2" cstate="print"/>
          <a:stretch/>
        </p:blipFill>
        <p:spPr>
          <a:xfrm>
            <a:off x="4176000" y="3816000"/>
            <a:ext cx="5621040" cy="1140480"/>
          </a:xfrm>
          <a:prstGeom prst="rect">
            <a:avLst/>
          </a:prstGeom>
          <a:ln>
            <a:noFill/>
          </a:ln>
        </p:spPr>
      </p:pic>
      <p:pic>
        <p:nvPicPr>
          <p:cNvPr id="1062" name="Picture 1061"/>
          <p:cNvPicPr/>
          <p:nvPr/>
        </p:nvPicPr>
        <p:blipFill>
          <a:blip r:embed="rId3" cstate="print"/>
          <a:stretch/>
        </p:blipFill>
        <p:spPr>
          <a:xfrm>
            <a:off x="360000" y="2448000"/>
            <a:ext cx="3768120" cy="2118600"/>
          </a:xfrm>
          <a:prstGeom prst="rect">
            <a:avLst/>
          </a:prstGeom>
          <a:ln>
            <a:noFill/>
          </a:ln>
        </p:spPr>
      </p:pic>
      <p:pic>
        <p:nvPicPr>
          <p:cNvPr id="1063" name="Picture 1062"/>
          <p:cNvPicPr/>
          <p:nvPr/>
        </p:nvPicPr>
        <p:blipFill>
          <a:blip r:embed="rId4" cstate="print"/>
          <a:stretch/>
        </p:blipFill>
        <p:spPr>
          <a:xfrm>
            <a:off x="864000" y="1119240"/>
            <a:ext cx="4402800" cy="1542600"/>
          </a:xfrm>
          <a:prstGeom prst="rect">
            <a:avLst/>
          </a:prstGeom>
          <a:ln>
            <a:noFill/>
          </a:ln>
        </p:spPr>
      </p:pic>
      <p:pic>
        <p:nvPicPr>
          <p:cNvPr id="1064" name="Picture 1063"/>
          <p:cNvPicPr/>
          <p:nvPr/>
        </p:nvPicPr>
        <p:blipFill>
          <a:blip r:embed="rId5" cstate="print"/>
          <a:stretch/>
        </p:blipFill>
        <p:spPr>
          <a:xfrm>
            <a:off x="1377360" y="4500000"/>
            <a:ext cx="5748480" cy="2049840"/>
          </a:xfrm>
          <a:prstGeom prst="rect">
            <a:avLst/>
          </a:prstGeom>
          <a:ln>
            <a:noFill/>
          </a:ln>
        </p:spPr>
      </p:pic>
      <p:pic>
        <p:nvPicPr>
          <p:cNvPr id="1065" name="Picture 1064"/>
          <p:cNvPicPr/>
          <p:nvPr/>
        </p:nvPicPr>
        <p:blipFill>
          <a:blip r:embed="rId6" cstate="print"/>
          <a:stretch/>
        </p:blipFill>
        <p:spPr>
          <a:xfrm>
            <a:off x="4233240" y="2522520"/>
            <a:ext cx="5484600" cy="1003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 ROOT and TMVA</a:t>
            </a:r>
            <a:endParaRPr lang="de-DE" sz="1800" strike="noStrike" spc="-1">
              <a:solidFill>
                <a:srgbClr val="000000"/>
              </a:solidFill>
              <a:uFill>
                <a:solidFill>
                  <a:srgbClr val="FFFFFF"/>
                </a:solidFill>
              </a:uFill>
              <a:latin typeface="Arial"/>
            </a:endParaRPr>
          </a:p>
        </p:txBody>
      </p:sp>
      <p:pic>
        <p:nvPicPr>
          <p:cNvPr id="1067" name="Picture 1066"/>
          <p:cNvPicPr/>
          <p:nvPr/>
        </p:nvPicPr>
        <p:blipFill>
          <a:blip r:embed="rId2" cstate="print"/>
          <a:stretch/>
        </p:blipFill>
        <p:spPr>
          <a:xfrm>
            <a:off x="1436760" y="1382400"/>
            <a:ext cx="6697080" cy="2287440"/>
          </a:xfrm>
          <a:prstGeom prst="rect">
            <a:avLst/>
          </a:prstGeom>
          <a:ln>
            <a:noFill/>
          </a:ln>
        </p:spPr>
      </p:pic>
      <p:pic>
        <p:nvPicPr>
          <p:cNvPr id="1068" name="Picture 1067"/>
          <p:cNvPicPr/>
          <p:nvPr/>
        </p:nvPicPr>
        <p:blipFill>
          <a:blip r:embed="rId3" cstate="print"/>
          <a:stretch/>
        </p:blipFill>
        <p:spPr>
          <a:xfrm>
            <a:off x="4968000" y="4248000"/>
            <a:ext cx="4286520" cy="1006200"/>
          </a:xfrm>
          <a:prstGeom prst="rect">
            <a:avLst/>
          </a:prstGeom>
          <a:ln>
            <a:noFill/>
          </a:ln>
        </p:spPr>
      </p:pic>
      <p:pic>
        <p:nvPicPr>
          <p:cNvPr id="1069" name="Picture 1068"/>
          <p:cNvPicPr/>
          <p:nvPr/>
        </p:nvPicPr>
        <p:blipFill>
          <a:blip r:embed="rId4" cstate="print"/>
          <a:stretch/>
        </p:blipFill>
        <p:spPr>
          <a:xfrm>
            <a:off x="720000" y="4012920"/>
            <a:ext cx="3391200" cy="1816920"/>
          </a:xfrm>
          <a:prstGeom prst="rect">
            <a:avLst/>
          </a:prstGeom>
          <a:ln>
            <a:noFill/>
          </a:ln>
        </p:spPr>
      </p:pic>
      <p:sp>
        <p:nvSpPr>
          <p:cNvPr id="1070" name="CustomShape 2"/>
          <p:cNvSpPr/>
          <p:nvPr/>
        </p:nvSpPr>
        <p:spPr>
          <a:xfrm>
            <a:off x="4896000" y="5436000"/>
            <a:ext cx="4442400" cy="37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000" b="1" strike="noStrike" spc="-1">
                <a:solidFill>
                  <a:srgbClr val="000000"/>
                </a:solidFill>
                <a:uFill>
                  <a:solidFill>
                    <a:srgbClr val="FFFFFF"/>
                  </a:solidFill>
                </a:uFill>
                <a:latin typeface="Arial"/>
                <a:ea typeface="DejaVu Sans"/>
              </a:rPr>
              <a:t>Redesign: http://oproject.org/TMVA</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1" name="Picture 1070"/>
          <p:cNvPicPr/>
          <p:nvPr/>
        </p:nvPicPr>
        <p:blipFill>
          <a:blip r:embed="rId3" cstate="print"/>
          <a:stretch/>
        </p:blipFill>
        <p:spPr>
          <a:xfrm>
            <a:off x="396000" y="813600"/>
            <a:ext cx="9149760" cy="5266800"/>
          </a:xfrm>
          <a:prstGeom prst="rect">
            <a:avLst/>
          </a:prstGeom>
          <a:ln>
            <a:noFill/>
          </a:ln>
        </p:spPr>
      </p:pic>
      <p:sp>
        <p:nvSpPr>
          <p:cNvPr id="1072" name="CustomShape 1"/>
          <p:cNvSpPr/>
          <p:nvPr/>
        </p:nvSpPr>
        <p:spPr>
          <a:xfrm>
            <a:off x="495000" y="273600"/>
            <a:ext cx="8912880" cy="5305680"/>
          </a:xfrm>
          <a:prstGeom prst="rect">
            <a:avLst/>
          </a:prstGeom>
          <a:noFill/>
          <a:ln>
            <a:noFill/>
          </a:ln>
        </p:spPr>
        <p:style>
          <a:lnRef idx="0">
            <a:scrgbClr r="0" g="0" b="0"/>
          </a:lnRef>
          <a:fillRef idx="0">
            <a:scrgbClr r="0" g="0" b="0"/>
          </a:fillRef>
          <a:effectRef idx="0">
            <a:scrgbClr r="0" g="0" b="0"/>
          </a:effectRef>
          <a:fontRef idx="minor"/>
        </p:style>
      </p:sp>
      <p:sp>
        <p:nvSpPr>
          <p:cNvPr id="1073" name="CustomShape 2"/>
          <p:cNvSpPr/>
          <p:nvPr/>
        </p:nvSpPr>
        <p:spPr>
          <a:xfrm>
            <a:off x="495000" y="273600"/>
            <a:ext cx="8912880" cy="53056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4" name="Picture 1073"/>
          <p:cNvPicPr/>
          <p:nvPr/>
        </p:nvPicPr>
        <p:blipFill>
          <a:blip r:embed="rId2" cstate="print"/>
          <a:stretch/>
        </p:blipFill>
        <p:spPr>
          <a:xfrm>
            <a:off x="648000" y="1283040"/>
            <a:ext cx="8431200" cy="4505040"/>
          </a:xfrm>
          <a:prstGeom prst="rect">
            <a:avLst/>
          </a:prstGeom>
          <a:ln>
            <a:noFill/>
          </a:ln>
        </p:spPr>
      </p:pic>
      <p:sp>
        <p:nvSpPr>
          <p:cNvPr id="1075" name="CustomShape 1"/>
          <p:cNvSpPr/>
          <p:nvPr/>
        </p:nvSpPr>
        <p:spPr>
          <a:xfrm>
            <a:off x="576000" y="5760000"/>
            <a:ext cx="9214920" cy="66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a:solidFill>
                  <a:srgbClr val="000000"/>
                </a:solidFill>
                <a:uFill>
                  <a:solidFill>
                    <a:srgbClr val="FFFFFF"/>
                  </a:solidFill>
                </a:uFill>
                <a:latin typeface="Arial"/>
                <a:ea typeface="DejaVu Sans"/>
              </a:rPr>
              <a:t>„How to bring Modern Machine Learning to HEP“ by Tobias Golling, University of Geneva</a:t>
            </a:r>
            <a:endParaRPr lang="de-DE" sz="1800" strike="noStrike" spc="-1">
              <a:solidFill>
                <a:srgbClr val="000000"/>
              </a:solidFill>
              <a:uFill>
                <a:solidFill>
                  <a:srgbClr val="FFFFFF"/>
                </a:solidFill>
              </a:uFill>
              <a:latin typeface="Arial"/>
            </a:endParaRPr>
          </a:p>
          <a:p>
            <a:r>
              <a:rPr lang="de-DE" sz="1800" strike="noStrike" spc="-1">
                <a:solidFill>
                  <a:srgbClr val="000000"/>
                </a:solidFill>
                <a:uFill>
                  <a:solidFill>
                    <a:srgbClr val="FFFFFF"/>
                  </a:solidFill>
                </a:uFill>
                <a:latin typeface="Arial"/>
                <a:ea typeface="DejaVu Sans"/>
              </a:rPr>
              <a:t>at "ROOT turns 20” Users’ Workshop, Saas-Fee, September 15-18 2015 </a:t>
            </a:r>
            <a:endParaRPr lang="de-DE" sz="1800" strike="noStrike" spc="-1">
              <a:solidFill>
                <a:srgbClr val="000000"/>
              </a:solidFill>
              <a:uFill>
                <a:solidFill>
                  <a:srgbClr val="FFFFFF"/>
                </a:solidFill>
              </a:uFill>
              <a:latin typeface="Arial"/>
            </a:endParaRPr>
          </a:p>
        </p:txBody>
      </p:sp>
      <p:sp>
        <p:nvSpPr>
          <p:cNvPr id="1076" name="CustomShape 2"/>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HEP vs. MML community</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CustomShape 1"/>
          <p:cNvSpPr/>
          <p:nvPr/>
        </p:nvSpPr>
        <p:spPr>
          <a:xfrm>
            <a:off x="599040" y="1355040"/>
            <a:ext cx="8717400" cy="5145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endParaRPr lang="de-DE" sz="1800" strike="noStrike" spc="-1">
              <a:solidFill>
                <a:srgbClr val="000000"/>
              </a:solidFill>
              <a:uFill>
                <a:solidFill>
                  <a:srgbClr val="FFFFFF"/>
                </a:solidFill>
              </a:uFill>
              <a:latin typeface="Arial"/>
            </a:endParaRPr>
          </a:p>
          <a:p>
            <a:pPr algn="ctr">
              <a:lnSpc>
                <a:spcPct val="75000"/>
              </a:lnSpc>
            </a:pPr>
            <a:r>
              <a:rPr lang="de-DE" sz="2700" strike="noStrike" spc="-1">
                <a:solidFill>
                  <a:srgbClr val="006699"/>
                </a:solidFill>
                <a:uFill>
                  <a:solidFill>
                    <a:srgbClr val="FFFFFF"/>
                  </a:solidFill>
                </a:uFill>
                <a:latin typeface="Arial"/>
                <a:ea typeface="DejaVu Sans"/>
              </a:rPr>
              <a:t>Multivariate Classification and Machine Learning in HEP</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2700" i="1" strike="noStrike" spc="-1">
                <a:solidFill>
                  <a:srgbClr val="006699"/>
                </a:solidFill>
                <a:uFill>
                  <a:solidFill>
                    <a:srgbClr val="FFFFFF"/>
                  </a:solidFill>
                </a:uFill>
                <a:latin typeface="Arial"/>
                <a:ea typeface="DejaVu Sans"/>
              </a:rPr>
              <a:t>Lecture 2</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3800" strike="noStrike" spc="-1">
                <a:solidFill>
                  <a:srgbClr val="006699"/>
                </a:solidFill>
                <a:uFill>
                  <a:solidFill>
                    <a:srgbClr val="FFFFFF"/>
                  </a:solidFill>
                </a:uFill>
                <a:latin typeface="Arial"/>
                <a:ea typeface="DejaVu Sans"/>
              </a:rPr>
              <a:t>Deep learning</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1900" strike="noStrike" spc="-1">
                <a:solidFill>
                  <a:srgbClr val="006699"/>
                </a:solidFill>
                <a:uFill>
                  <a:solidFill>
                    <a:srgbClr val="FFFFFF"/>
                  </a:solidFill>
                </a:uFill>
                <a:latin typeface="Arial"/>
                <a:ea typeface="DejaVu Sans"/>
              </a:rPr>
              <a:t>Thomas Keck</a:t>
            </a:r>
            <a:endParaRPr lang="de-DE" sz="1800" strike="noStrike" spc="-1">
              <a:solidFill>
                <a:srgbClr val="000000"/>
              </a:solidFill>
              <a:uFill>
                <a:solidFill>
                  <a:srgbClr val="FFFFFF"/>
                </a:solidFill>
              </a:uFill>
              <a:latin typeface="Arial"/>
            </a:endParaRPr>
          </a:p>
          <a:p>
            <a:pPr algn="ctr">
              <a:lnSpc>
                <a:spcPct val="75000"/>
              </a:lnSpc>
            </a:pPr>
            <a:r>
              <a:rPr lang="de-DE" sz="1900" strike="noStrike" spc="-1">
                <a:solidFill>
                  <a:srgbClr val="006699"/>
                </a:solidFill>
                <a:uFill>
                  <a:solidFill>
                    <a:srgbClr val="FFFFFF"/>
                  </a:solidFill>
                </a:uFill>
                <a:latin typeface="Arial"/>
                <a:ea typeface="DejaVu Sans"/>
              </a:rPr>
              <a:t>IEKP KIT</a:t>
            </a: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endParaRPr lang="de-DE" sz="1800" strike="noStrike" spc="-1">
              <a:solidFill>
                <a:srgbClr val="000000"/>
              </a:solidFill>
              <a:uFill>
                <a:solidFill>
                  <a:srgbClr val="FFFFFF"/>
                </a:solidFill>
              </a:uFill>
              <a:latin typeface="Arial"/>
            </a:endParaRPr>
          </a:p>
          <a:p>
            <a:pPr algn="ctr">
              <a:lnSpc>
                <a:spcPct val="75000"/>
              </a:lnSpc>
            </a:pPr>
            <a:r>
              <a:rPr lang="de-DE" sz="1300" strike="noStrike" spc="-1">
                <a:solidFill>
                  <a:srgbClr val="006699"/>
                </a:solidFill>
                <a:uFill>
                  <a:solidFill>
                    <a:srgbClr val="FFFFFF"/>
                  </a:solidFill>
                </a:uFill>
                <a:latin typeface="Arial"/>
                <a:ea typeface="DejaVu Sans"/>
              </a:rPr>
              <a:t>Inverted CERN School of Computing, 29 February – 2 March 2016</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TextShape 1"/>
          <p:cNvSpPr txBox="1"/>
          <p:nvPr/>
        </p:nvSpPr>
        <p:spPr>
          <a:xfrm>
            <a:off x="495000" y="1604520"/>
            <a:ext cx="8915040" cy="3977280"/>
          </a:xfrm>
          <a:prstGeom prst="rect">
            <a:avLst/>
          </a:prstGeom>
          <a:noFill/>
          <a:ln>
            <a:noFill/>
          </a:ln>
        </p:spPr>
        <p:txBody>
          <a:bodyPr lIns="0" tIns="0" rIns="0" bIns="0"/>
          <a:lstStyle/>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Artificial neural networks</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Highlights</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Driving factors of Deep Learning</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Convolutional neural network</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Recurrent neural network</a:t>
            </a:r>
            <a:endParaRPr lang="de-DE" sz="2400" strike="noStrike" spc="-1" dirty="0">
              <a:solidFill>
                <a:srgbClr val="000000"/>
              </a:solidFill>
              <a:uFill>
                <a:solidFill>
                  <a:srgbClr val="FFFFFF"/>
                </a:solidFill>
              </a:uFill>
              <a:latin typeface="Arial"/>
            </a:endParaRPr>
          </a:p>
          <a:p>
            <a:pPr marL="432000" indent="-324000">
              <a:lnSpc>
                <a:spcPct val="150000"/>
              </a:lnSpc>
              <a:buClr>
                <a:srgbClr val="000000"/>
              </a:buClr>
              <a:buSzPct val="45000"/>
              <a:buFont typeface="Wingdings" charset="2"/>
              <a:buChar char=""/>
            </a:pPr>
            <a:r>
              <a:rPr lang="de-DE" sz="2400" strike="noStrike" spc="-1" dirty="0">
                <a:solidFill>
                  <a:srgbClr val="006699"/>
                </a:solidFill>
                <a:uFill>
                  <a:solidFill>
                    <a:srgbClr val="FFFFFF"/>
                  </a:solidFill>
                </a:uFill>
                <a:latin typeface="Arial"/>
                <a:ea typeface="DejaVu Sans"/>
              </a:rPr>
              <a:t>Available tools</a:t>
            </a:r>
            <a:endParaRPr lang="de-DE" sz="2400" strike="noStrike" spc="-1" dirty="0">
              <a:solidFill>
                <a:srgbClr val="000000"/>
              </a:solidFill>
              <a:uFill>
                <a:solidFill>
                  <a:srgbClr val="FFFFFF"/>
                </a:solidFill>
              </a:uFill>
              <a:latin typeface="Arial"/>
            </a:endParaRPr>
          </a:p>
        </p:txBody>
      </p:sp>
      <p:sp>
        <p:nvSpPr>
          <p:cNvPr id="1079" name="CustomShape 2"/>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Outline</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Artificial neural networks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Artificial neural networks</a:t>
            </a:r>
            <a:endParaRPr lang="de-DE" sz="1800" strike="noStrike" spc="-1">
              <a:solidFill>
                <a:srgbClr val="000000"/>
              </a:solidFill>
              <a:uFill>
                <a:solidFill>
                  <a:srgbClr val="FFFFFF"/>
                </a:solidFill>
              </a:uFill>
              <a:latin typeface="Arial"/>
            </a:endParaRPr>
          </a:p>
        </p:txBody>
      </p:sp>
      <p:pic>
        <p:nvPicPr>
          <p:cNvPr id="1082" name="Picture 1081"/>
          <p:cNvPicPr/>
          <p:nvPr/>
        </p:nvPicPr>
        <p:blipFill>
          <a:blip r:embed="rId2" cstate="print"/>
          <a:stretch/>
        </p:blipFill>
        <p:spPr>
          <a:xfrm>
            <a:off x="19080" y="655920"/>
            <a:ext cx="9904680" cy="5942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Artificial neural networks</a:t>
            </a:r>
            <a:endParaRPr lang="de-DE" sz="1800" strike="noStrike" spc="-1">
              <a:solidFill>
                <a:srgbClr val="000000"/>
              </a:solidFill>
              <a:uFill>
                <a:solidFill>
                  <a:srgbClr val="FFFFFF"/>
                </a:solidFill>
              </a:uFill>
              <a:latin typeface="Arial"/>
            </a:endParaRPr>
          </a:p>
        </p:txBody>
      </p:sp>
      <p:pic>
        <p:nvPicPr>
          <p:cNvPr id="1084" name="Picture 1083"/>
          <p:cNvPicPr/>
          <p:nvPr/>
        </p:nvPicPr>
        <p:blipFill>
          <a:blip r:embed="rId2" cstate="print"/>
          <a:stretch/>
        </p:blipFill>
        <p:spPr>
          <a:xfrm>
            <a:off x="4572000" y="2052000"/>
            <a:ext cx="5280840" cy="3671280"/>
          </a:xfrm>
          <a:prstGeom prst="rect">
            <a:avLst/>
          </a:prstGeom>
          <a:ln>
            <a:noFill/>
          </a:ln>
        </p:spPr>
      </p:pic>
      <p:pic>
        <p:nvPicPr>
          <p:cNvPr id="1085" name="Picture 1084"/>
          <p:cNvPicPr/>
          <p:nvPr/>
        </p:nvPicPr>
        <p:blipFill>
          <a:blip r:embed="rId3" cstate="print"/>
          <a:stretch/>
        </p:blipFill>
        <p:spPr>
          <a:xfrm>
            <a:off x="-360000" y="4748040"/>
            <a:ext cx="4458600" cy="1875600"/>
          </a:xfrm>
          <a:prstGeom prst="rect">
            <a:avLst/>
          </a:prstGeom>
          <a:ln>
            <a:noFill/>
          </a:ln>
        </p:spPr>
      </p:pic>
      <p:sp>
        <p:nvSpPr>
          <p:cNvPr id="1086" name="CustomShape 2"/>
          <p:cNvSpPr/>
          <p:nvPr/>
        </p:nvSpPr>
        <p:spPr>
          <a:xfrm>
            <a:off x="720000" y="4788000"/>
            <a:ext cx="3311640" cy="88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800" b="1" strike="noStrike" spc="-1">
                <a:solidFill>
                  <a:srgbClr val="000000"/>
                </a:solidFill>
                <a:uFill>
                  <a:solidFill>
                    <a:srgbClr val="FFFFFF"/>
                  </a:solidFill>
                </a:uFill>
                <a:latin typeface="Arial"/>
              </a:rPr>
              <a:t>Backpropagation</a:t>
            </a:r>
            <a:endParaRPr lang="de-DE" sz="1800" strike="noStrike" spc="-1">
              <a:solidFill>
                <a:srgbClr val="000000"/>
              </a:solidFill>
              <a:uFill>
                <a:solidFill>
                  <a:srgbClr val="FFFFFF"/>
                </a:solidFill>
              </a:uFill>
              <a:latin typeface="Arial"/>
            </a:endParaRPr>
          </a:p>
        </p:txBody>
      </p:sp>
      <p:sp>
        <p:nvSpPr>
          <p:cNvPr id="1087" name="CustomShape 3"/>
          <p:cNvSpPr/>
          <p:nvPr/>
        </p:nvSpPr>
        <p:spPr>
          <a:xfrm>
            <a:off x="756000" y="1276920"/>
            <a:ext cx="3311640" cy="88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2800" b="1" strike="noStrike" spc="-1">
                <a:solidFill>
                  <a:srgbClr val="000000"/>
                </a:solidFill>
                <a:uFill>
                  <a:solidFill>
                    <a:srgbClr val="FFFFFF"/>
                  </a:solidFill>
                </a:uFill>
                <a:latin typeface="Arial"/>
              </a:rPr>
              <a:t>Feed Forward</a:t>
            </a:r>
            <a:endParaRPr lang="de-DE" sz="1800" strike="noStrike" spc="-1">
              <a:solidFill>
                <a:srgbClr val="000000"/>
              </a:solidFill>
              <a:uFill>
                <a:solidFill>
                  <a:srgbClr val="FFFFFF"/>
                </a:solidFill>
              </a:uFill>
              <a:latin typeface="Arial"/>
            </a:endParaRPr>
          </a:p>
        </p:txBody>
      </p:sp>
      <p:sp>
        <p:nvSpPr>
          <p:cNvPr id="1088" name="Line 4"/>
          <p:cNvSpPr/>
          <p:nvPr/>
        </p:nvSpPr>
        <p:spPr>
          <a:xfrm flipH="1">
            <a:off x="5256000" y="5904000"/>
            <a:ext cx="4104000" cy="0"/>
          </a:xfrm>
          <a:prstGeom prst="line">
            <a:avLst/>
          </a:prstGeom>
          <a:ln w="57240">
            <a:solidFill>
              <a:srgbClr val="000000"/>
            </a:solidFill>
            <a:round/>
            <a:tailEnd type="triangle" w="med" len="med"/>
          </a:ln>
        </p:spPr>
        <p:style>
          <a:lnRef idx="0">
            <a:scrgbClr r="0" g="0" b="0"/>
          </a:lnRef>
          <a:fillRef idx="0">
            <a:scrgbClr r="0" g="0" b="0"/>
          </a:fillRef>
          <a:effectRef idx="0">
            <a:scrgbClr r="0" g="0" b="0"/>
          </a:effectRef>
          <a:fontRef idx="minor"/>
        </p:style>
      </p:sp>
      <p:sp>
        <p:nvSpPr>
          <p:cNvPr id="1089" name="Line 5"/>
          <p:cNvSpPr/>
          <p:nvPr/>
        </p:nvSpPr>
        <p:spPr>
          <a:xfrm>
            <a:off x="5040000" y="1584000"/>
            <a:ext cx="4104000" cy="2160"/>
          </a:xfrm>
          <a:prstGeom prst="line">
            <a:avLst/>
          </a:prstGeom>
          <a:ln w="57240">
            <a:solidFill>
              <a:srgbClr val="000000"/>
            </a:solidFill>
            <a:round/>
            <a:tailEnd type="triangle" w="med" len="med"/>
          </a:ln>
        </p:spPr>
        <p:style>
          <a:lnRef idx="0">
            <a:scrgbClr r="0" g="0" b="0"/>
          </a:lnRef>
          <a:fillRef idx="0">
            <a:scrgbClr r="0" g="0" b="0"/>
          </a:fillRef>
          <a:effectRef idx="0">
            <a:scrgbClr r="0" g="0" b="0"/>
          </a:effectRef>
          <a:fontRef idx="minor"/>
        </p:style>
      </p:sp>
      <p:pic>
        <p:nvPicPr>
          <p:cNvPr id="1090" name="Picture 1089"/>
          <p:cNvPicPr/>
          <p:nvPr/>
        </p:nvPicPr>
        <p:blipFill>
          <a:blip r:embed="rId4" cstate="print"/>
          <a:stretch/>
        </p:blipFill>
        <p:spPr>
          <a:xfrm>
            <a:off x="279360" y="1404000"/>
            <a:ext cx="5552280" cy="1655640"/>
          </a:xfrm>
          <a:prstGeom prst="rect">
            <a:avLst/>
          </a:prstGeom>
          <a:ln>
            <a:noFill/>
          </a:ln>
        </p:spPr>
      </p:pic>
      <p:pic>
        <p:nvPicPr>
          <p:cNvPr id="1091" name="Picture 1090"/>
          <p:cNvPicPr/>
          <p:nvPr/>
        </p:nvPicPr>
        <p:blipFill>
          <a:blip r:embed="rId5" cstate="print"/>
          <a:stretch/>
        </p:blipFill>
        <p:spPr>
          <a:xfrm>
            <a:off x="1934280" y="3211200"/>
            <a:ext cx="2277360" cy="1366200"/>
          </a:xfrm>
          <a:prstGeom prst="rect">
            <a:avLst/>
          </a:prstGeom>
          <a:ln>
            <a:noFill/>
          </a:ln>
        </p:spPr>
      </p:pic>
      <p:pic>
        <p:nvPicPr>
          <p:cNvPr id="1092" name="Picture 1091"/>
          <p:cNvPicPr/>
          <p:nvPr/>
        </p:nvPicPr>
        <p:blipFill>
          <a:blip r:embed="rId6" cstate="print"/>
          <a:stretch/>
        </p:blipFill>
        <p:spPr>
          <a:xfrm>
            <a:off x="188640" y="2808000"/>
            <a:ext cx="1539000" cy="1539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 name="Picture 860"/>
          <p:cNvPicPr/>
          <p:nvPr/>
        </p:nvPicPr>
        <p:blipFill>
          <a:blip r:embed="rId2" cstate="print"/>
          <a:stretch/>
        </p:blipFill>
        <p:spPr>
          <a:xfrm>
            <a:off x="352800" y="1522080"/>
            <a:ext cx="9320040" cy="1861920"/>
          </a:xfrm>
          <a:prstGeom prst="rect">
            <a:avLst/>
          </a:prstGeom>
          <a:ln>
            <a:noFill/>
          </a:ln>
        </p:spPr>
      </p:pic>
      <p:sp>
        <p:nvSpPr>
          <p:cNvPr id="86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Neyman Pearson Lemma</a:t>
            </a:r>
            <a:endParaRPr lang="de-DE" sz="1800" strike="noStrike" spc="-1">
              <a:solidFill>
                <a:srgbClr val="000000"/>
              </a:solidFill>
              <a:uFill>
                <a:solidFill>
                  <a:srgbClr val="FFFFFF"/>
                </a:solidFill>
              </a:uFill>
              <a:latin typeface="Arial"/>
            </a:endParaRPr>
          </a:p>
        </p:txBody>
      </p:sp>
      <p:sp>
        <p:nvSpPr>
          <p:cNvPr id="863" name="CustomShape 2"/>
          <p:cNvSpPr/>
          <p:nvPr/>
        </p:nvSpPr>
        <p:spPr>
          <a:xfrm>
            <a:off x="3240000" y="1112040"/>
            <a:ext cx="4383000" cy="342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a:solidFill>
                  <a:srgbClr val="000000"/>
                </a:solidFill>
                <a:uFill>
                  <a:solidFill>
                    <a:srgbClr val="FFFFFF"/>
                  </a:solidFill>
                </a:uFill>
                <a:latin typeface="Arial"/>
                <a:ea typeface="DejaVu Sans"/>
              </a:rPr>
              <a:t>DOI: 10.1098/rsta.1933.0009 </a:t>
            </a:r>
            <a:endParaRPr lang="de-DE" sz="1800" strike="noStrike" spc="-1">
              <a:solidFill>
                <a:srgbClr val="000000"/>
              </a:solidFill>
              <a:uFill>
                <a:solidFill>
                  <a:srgbClr val="FFFFFF"/>
                </a:solidFill>
              </a:uFill>
              <a:latin typeface="Arial"/>
            </a:endParaRPr>
          </a:p>
        </p:txBody>
      </p:sp>
      <p:pic>
        <p:nvPicPr>
          <p:cNvPr id="864" name="Picture 863"/>
          <p:cNvPicPr/>
          <p:nvPr/>
        </p:nvPicPr>
        <p:blipFill>
          <a:blip r:embed="rId3" cstate="print"/>
          <a:stretch/>
        </p:blipFill>
        <p:spPr>
          <a:xfrm>
            <a:off x="6696000" y="4140000"/>
            <a:ext cx="1817280" cy="1089720"/>
          </a:xfrm>
          <a:prstGeom prst="rect">
            <a:avLst/>
          </a:prstGeom>
          <a:ln>
            <a:noFill/>
          </a:ln>
        </p:spPr>
      </p:pic>
      <p:pic>
        <p:nvPicPr>
          <p:cNvPr id="865" name="Picture 864"/>
          <p:cNvPicPr/>
          <p:nvPr/>
        </p:nvPicPr>
        <p:blipFill>
          <a:blip r:embed="rId4" cstate="print"/>
          <a:stretch/>
        </p:blipFill>
        <p:spPr>
          <a:xfrm>
            <a:off x="6696000" y="2988000"/>
            <a:ext cx="1798560" cy="1078560"/>
          </a:xfrm>
          <a:prstGeom prst="rect">
            <a:avLst/>
          </a:prstGeom>
          <a:ln>
            <a:noFill/>
          </a:ln>
        </p:spPr>
      </p:pic>
      <p:sp>
        <p:nvSpPr>
          <p:cNvPr id="866" name="Line 3"/>
          <p:cNvSpPr/>
          <p:nvPr/>
        </p:nvSpPr>
        <p:spPr>
          <a:xfrm>
            <a:off x="6408000" y="4140000"/>
            <a:ext cx="2376000" cy="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67" name="Line 4"/>
          <p:cNvSpPr/>
          <p:nvPr/>
        </p:nvSpPr>
        <p:spPr>
          <a:xfrm>
            <a:off x="5832000" y="3996000"/>
            <a:ext cx="360000" cy="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68" name="Line 5"/>
          <p:cNvSpPr/>
          <p:nvPr/>
        </p:nvSpPr>
        <p:spPr>
          <a:xfrm>
            <a:off x="5832000" y="4176000"/>
            <a:ext cx="360000" cy="0"/>
          </a:xfrm>
          <a:prstGeom prst="line">
            <a:avLst/>
          </a:prstGeom>
          <a:ln w="38160">
            <a:solidFill>
              <a:srgbClr val="000000"/>
            </a:solidFill>
            <a:round/>
          </a:ln>
        </p:spPr>
        <p:style>
          <a:lnRef idx="0">
            <a:scrgbClr r="0" g="0" b="0"/>
          </a:lnRef>
          <a:fillRef idx="0">
            <a:scrgbClr r="0" g="0" b="0"/>
          </a:fillRef>
          <a:effectRef idx="0">
            <a:scrgbClr r="0" g="0" b="0"/>
          </a:effectRef>
          <a:fontRef idx="minor"/>
        </p:style>
      </p:sp>
      <p:pic>
        <p:nvPicPr>
          <p:cNvPr id="869" name="Picture 868"/>
          <p:cNvPicPr/>
          <p:nvPr/>
        </p:nvPicPr>
        <p:blipFill>
          <a:blip r:embed="rId5" cstate="print"/>
          <a:stretch/>
        </p:blipFill>
        <p:spPr>
          <a:xfrm>
            <a:off x="235080" y="2787480"/>
            <a:ext cx="5163480" cy="2046960"/>
          </a:xfrm>
          <a:prstGeom prst="rect">
            <a:avLst/>
          </a:prstGeom>
          <a:ln>
            <a:noFill/>
          </a:ln>
        </p:spPr>
      </p:pic>
      <p:sp>
        <p:nvSpPr>
          <p:cNvPr id="870" name="TextShape 6"/>
          <p:cNvSpPr txBox="1"/>
          <p:nvPr/>
        </p:nvSpPr>
        <p:spPr>
          <a:xfrm>
            <a:off x="498960" y="5705280"/>
            <a:ext cx="893304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Most powerful test to distinguish signal and background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Artificial neural networks</a:t>
            </a:r>
            <a:endParaRPr lang="de-DE" sz="1800" strike="noStrike" spc="-1">
              <a:solidFill>
                <a:srgbClr val="000000"/>
              </a:solidFill>
              <a:uFill>
                <a:solidFill>
                  <a:srgbClr val="FFFFFF"/>
                </a:solidFill>
              </a:uFill>
              <a:latin typeface="Arial"/>
            </a:endParaRPr>
          </a:p>
        </p:txBody>
      </p:sp>
      <p:pic>
        <p:nvPicPr>
          <p:cNvPr id="1094" name="Picture 1093"/>
          <p:cNvPicPr/>
          <p:nvPr/>
        </p:nvPicPr>
        <p:blipFill>
          <a:blip r:embed="rId2" cstate="print"/>
          <a:stretch/>
        </p:blipFill>
        <p:spPr>
          <a:xfrm>
            <a:off x="19080" y="655920"/>
            <a:ext cx="9904680" cy="5942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dirty="0">
                <a:solidFill>
                  <a:srgbClr val="006699"/>
                </a:solidFill>
                <a:uFill>
                  <a:solidFill>
                    <a:srgbClr val="FFFFFF"/>
                  </a:solidFill>
                </a:uFill>
                <a:latin typeface="Arial"/>
                <a:ea typeface="DejaVu Sans"/>
              </a:rPr>
              <a:t>Artificial neural networks</a:t>
            </a:r>
            <a:endParaRPr lang="de-DE" sz="1800" strike="noStrike" spc="-1" dirty="0">
              <a:solidFill>
                <a:srgbClr val="000000"/>
              </a:solidFill>
              <a:uFill>
                <a:solidFill>
                  <a:srgbClr val="FFFFFF"/>
                </a:solidFill>
              </a:uFill>
              <a:latin typeface="Arial"/>
            </a:endParaRPr>
          </a:p>
        </p:txBody>
      </p:sp>
      <p:pic>
        <p:nvPicPr>
          <p:cNvPr id="1096" name="Picture 1095"/>
          <p:cNvPicPr/>
          <p:nvPr/>
        </p:nvPicPr>
        <p:blipFill>
          <a:blip r:embed="rId2" cstate="print"/>
          <a:stretch/>
        </p:blipFill>
        <p:spPr>
          <a:xfrm>
            <a:off x="19080" y="619920"/>
            <a:ext cx="9904680" cy="5942160"/>
          </a:xfrm>
          <a:prstGeom prst="rect">
            <a:avLst/>
          </a:prstGeom>
          <a:ln>
            <a:noFill/>
          </a:ln>
        </p:spPr>
      </p:pic>
      <p:sp>
        <p:nvSpPr>
          <p:cNvPr id="1097" name="TextShape 2"/>
          <p:cNvSpPr txBox="1"/>
          <p:nvPr/>
        </p:nvSpPr>
        <p:spPr>
          <a:xfrm>
            <a:off x="3551400" y="3292920"/>
            <a:ext cx="5160600" cy="88308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Perform as well as BDTs</a:t>
            </a:r>
          </a:p>
          <a:p>
            <a:pPr marL="216000"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Typically more difficult to tune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6536" y="1412776"/>
            <a:ext cx="4953000" cy="5165517"/>
          </a:xfrm>
          <a:prstGeom prst="rect">
            <a:avLst/>
          </a:prstGeom>
        </p:spPr>
        <p:txBody>
          <a:bodyPr>
            <a:spAutoFit/>
          </a:bodyPr>
          <a:lstStyle/>
          <a:p>
            <a:pPr>
              <a:lnSpc>
                <a:spcPct val="150000"/>
              </a:lnSpc>
              <a:buFont typeface="Wingdings" pitchFamily="2" charset="2"/>
              <a:buChar char="Ø"/>
            </a:pPr>
            <a:r>
              <a:rPr lang="en-US" sz="2000" b="1" dirty="0" smtClean="0"/>
              <a:t>Data acquisition</a:t>
            </a:r>
          </a:p>
          <a:p>
            <a:pPr lvl="1">
              <a:lnSpc>
                <a:spcPct val="150000"/>
              </a:lnSpc>
              <a:buFont typeface="Wingdings" pitchFamily="2" charset="2"/>
              <a:buChar char="Ø"/>
            </a:pPr>
            <a:r>
              <a:rPr lang="en-US" dirty="0" smtClean="0"/>
              <a:t>Experiment</a:t>
            </a:r>
          </a:p>
          <a:p>
            <a:pPr lvl="1">
              <a:lnSpc>
                <a:spcPct val="150000"/>
              </a:lnSpc>
              <a:buFont typeface="Wingdings" pitchFamily="2" charset="2"/>
              <a:buChar char="Ø"/>
            </a:pPr>
            <a:r>
              <a:rPr lang="en-US" dirty="0" smtClean="0"/>
              <a:t>Simulation</a:t>
            </a:r>
          </a:p>
          <a:p>
            <a:pPr lvl="1">
              <a:lnSpc>
                <a:spcPct val="150000"/>
              </a:lnSpc>
              <a:buFont typeface="Wingdings" pitchFamily="2" charset="2"/>
              <a:buChar char="Ø"/>
            </a:pPr>
            <a:r>
              <a:rPr lang="en-US" dirty="0" smtClean="0"/>
              <a:t>3rd party</a:t>
            </a:r>
          </a:p>
          <a:p>
            <a:pPr>
              <a:lnSpc>
                <a:spcPct val="150000"/>
              </a:lnSpc>
              <a:buFont typeface="Wingdings" pitchFamily="2" charset="2"/>
              <a:buChar char="Ø"/>
            </a:pPr>
            <a:r>
              <a:rPr lang="en-US" sz="2000" b="1" dirty="0" smtClean="0"/>
              <a:t>Data preparation</a:t>
            </a:r>
          </a:p>
          <a:p>
            <a:pPr lvl="1">
              <a:lnSpc>
                <a:spcPct val="150000"/>
              </a:lnSpc>
              <a:buFont typeface="Wingdings" pitchFamily="2" charset="2"/>
              <a:buChar char="Ø"/>
            </a:pPr>
            <a:r>
              <a:rPr lang="en-US" dirty="0" smtClean="0"/>
              <a:t>Calibration</a:t>
            </a:r>
          </a:p>
          <a:p>
            <a:pPr lvl="1">
              <a:lnSpc>
                <a:spcPct val="150000"/>
              </a:lnSpc>
              <a:buFont typeface="Wingdings" pitchFamily="2" charset="2"/>
              <a:buChar char="Ø"/>
            </a:pPr>
            <a:r>
              <a:rPr lang="en-US" dirty="0" smtClean="0"/>
              <a:t>Remove outliers</a:t>
            </a:r>
          </a:p>
          <a:p>
            <a:pPr lvl="1">
              <a:lnSpc>
                <a:spcPct val="150000"/>
              </a:lnSpc>
              <a:buFont typeface="Wingdings" pitchFamily="2" charset="2"/>
              <a:buChar char="Ø"/>
            </a:pPr>
            <a:r>
              <a:rPr lang="en-US" dirty="0" smtClean="0"/>
              <a:t>Suppress noise</a:t>
            </a:r>
          </a:p>
          <a:p>
            <a:pPr>
              <a:lnSpc>
                <a:spcPct val="150000"/>
              </a:lnSpc>
              <a:buFont typeface="Wingdings" pitchFamily="2" charset="2"/>
              <a:buChar char="Ø"/>
            </a:pPr>
            <a:r>
              <a:rPr lang="en-US" sz="2000" b="1" dirty="0" smtClean="0"/>
              <a:t>Data preprocessing</a:t>
            </a:r>
          </a:p>
          <a:p>
            <a:pPr lvl="1">
              <a:lnSpc>
                <a:spcPct val="150000"/>
              </a:lnSpc>
              <a:buFont typeface="Wingdings" pitchFamily="2" charset="2"/>
              <a:buChar char="Ø"/>
            </a:pPr>
            <a:r>
              <a:rPr lang="en-US" dirty="0" smtClean="0"/>
              <a:t>Feature extraction</a:t>
            </a:r>
          </a:p>
          <a:p>
            <a:pPr lvl="1">
              <a:lnSpc>
                <a:spcPct val="150000"/>
              </a:lnSpc>
              <a:buFont typeface="Wingdings" pitchFamily="2" charset="2"/>
              <a:buChar char="Ø"/>
            </a:pPr>
            <a:r>
              <a:rPr lang="en-US" dirty="0" smtClean="0"/>
              <a:t>Data reduction</a:t>
            </a:r>
          </a:p>
          <a:p>
            <a:pPr lvl="1">
              <a:lnSpc>
                <a:spcPct val="150000"/>
              </a:lnSpc>
              <a:buFont typeface="Wingdings" pitchFamily="2" charset="2"/>
              <a:buChar char="Ø"/>
            </a:pPr>
            <a:endParaRPr lang="en-US" dirty="0"/>
          </a:p>
        </p:txBody>
      </p:sp>
      <p:sp>
        <p:nvSpPr>
          <p:cNvPr id="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dirty="0" smtClean="0">
                <a:solidFill>
                  <a:srgbClr val="006699"/>
                </a:solidFill>
                <a:uFill>
                  <a:solidFill>
                    <a:srgbClr val="FFFFFF"/>
                  </a:solidFill>
                </a:uFill>
                <a:latin typeface="Arial"/>
                <a:ea typeface="DejaVu Sans"/>
              </a:rPr>
              <a:t>Workflow</a:t>
            </a:r>
            <a:endParaRPr lang="de-DE" sz="1800" strike="noStrike" spc="-1" dirty="0">
              <a:solidFill>
                <a:srgbClr val="000000"/>
              </a:solidFill>
              <a:uFill>
                <a:solidFill>
                  <a:srgbClr val="FFFFFF"/>
                </a:solidFill>
              </a:uFill>
              <a:latin typeface="Arial"/>
            </a:endParaRPr>
          </a:p>
        </p:txBody>
      </p:sp>
      <p:sp>
        <p:nvSpPr>
          <p:cNvPr id="8" name="Rectangle 7"/>
          <p:cNvSpPr/>
          <p:nvPr/>
        </p:nvSpPr>
        <p:spPr>
          <a:xfrm>
            <a:off x="4448944" y="1412776"/>
            <a:ext cx="4953000" cy="3959482"/>
          </a:xfrm>
          <a:prstGeom prst="rect">
            <a:avLst/>
          </a:prstGeom>
        </p:spPr>
        <p:txBody>
          <a:bodyPr>
            <a:spAutoFit/>
          </a:bodyPr>
          <a:lstStyle/>
          <a:p>
            <a:pPr lvl="1">
              <a:lnSpc>
                <a:spcPct val="150000"/>
              </a:lnSpc>
              <a:buFont typeface="Wingdings" pitchFamily="2" charset="2"/>
              <a:buChar char="Ø"/>
            </a:pPr>
            <a:r>
              <a:rPr lang="en-US" sz="2000" b="1" dirty="0" smtClean="0"/>
              <a:t>Train classifier</a:t>
            </a:r>
          </a:p>
          <a:p>
            <a:pPr lvl="2">
              <a:lnSpc>
                <a:spcPct val="150000"/>
              </a:lnSpc>
              <a:buFont typeface="Wingdings" pitchFamily="2" charset="2"/>
              <a:buChar char="Ø"/>
            </a:pPr>
            <a:r>
              <a:rPr lang="en-US" dirty="0" smtClean="0"/>
              <a:t>Calculate parameters / weights</a:t>
            </a:r>
          </a:p>
          <a:p>
            <a:pPr lvl="2">
              <a:lnSpc>
                <a:spcPct val="150000"/>
              </a:lnSpc>
              <a:buFont typeface="Wingdings" pitchFamily="2" charset="2"/>
              <a:buChar char="Ø"/>
            </a:pPr>
            <a:r>
              <a:rPr lang="en-US" dirty="0" smtClean="0"/>
              <a:t>Optimize hyper-parameters</a:t>
            </a:r>
          </a:p>
          <a:p>
            <a:pPr lvl="1">
              <a:lnSpc>
                <a:spcPct val="150000"/>
              </a:lnSpc>
              <a:buFont typeface="Wingdings" pitchFamily="2" charset="2"/>
              <a:buChar char="Ø"/>
            </a:pPr>
            <a:r>
              <a:rPr lang="en-US" sz="2000" b="1" dirty="0" smtClean="0"/>
              <a:t>Apply classifier</a:t>
            </a:r>
          </a:p>
          <a:p>
            <a:pPr lvl="2">
              <a:lnSpc>
                <a:spcPct val="150000"/>
              </a:lnSpc>
              <a:buFont typeface="Wingdings" pitchFamily="2" charset="2"/>
              <a:buChar char="Ø"/>
            </a:pPr>
            <a:r>
              <a:rPr lang="en-US" dirty="0" smtClean="0"/>
              <a:t>On independent sample </a:t>
            </a:r>
          </a:p>
          <a:p>
            <a:pPr lvl="1">
              <a:lnSpc>
                <a:spcPct val="150000"/>
              </a:lnSpc>
              <a:buFont typeface="Wingdings" pitchFamily="2" charset="2"/>
              <a:buChar char="Ø"/>
            </a:pPr>
            <a:r>
              <a:rPr lang="en-US" sz="2000" b="1" dirty="0" smtClean="0"/>
              <a:t>Validate classifier</a:t>
            </a:r>
          </a:p>
          <a:p>
            <a:pPr lvl="2">
              <a:lnSpc>
                <a:spcPct val="150000"/>
              </a:lnSpc>
              <a:buFont typeface="Wingdings" pitchFamily="2" charset="2"/>
              <a:buChar char="Ø"/>
            </a:pPr>
            <a:r>
              <a:rPr lang="en-US" dirty="0" smtClean="0"/>
              <a:t>Evaluate performance</a:t>
            </a:r>
          </a:p>
          <a:p>
            <a:pPr lvl="2">
              <a:lnSpc>
                <a:spcPct val="150000"/>
              </a:lnSpc>
              <a:buFont typeface="Wingdings" pitchFamily="2" charset="2"/>
              <a:buChar char="Ø"/>
            </a:pPr>
            <a:r>
              <a:rPr lang="en-US" dirty="0" smtClean="0"/>
              <a:t>Estimate </a:t>
            </a:r>
            <a:r>
              <a:rPr lang="en-US" dirty="0" err="1" smtClean="0"/>
              <a:t>systematics</a:t>
            </a:r>
            <a:r>
              <a:rPr lang="en-US" dirty="0" smtClean="0"/>
              <a:t> / bias</a:t>
            </a:r>
          </a:p>
          <a:p>
            <a:pPr lvl="1">
              <a:lnSpc>
                <a:spcPct val="150000"/>
              </a:lnSpc>
              <a:buFont typeface="Wingdings" pitchFamily="2" charset="2"/>
              <a:buChar char="Ø"/>
            </a:pPr>
            <a:r>
              <a:rPr lang="en-US" sz="2000" b="1" dirty="0" smtClean="0"/>
              <a:t>Deploy classifier in production</a:t>
            </a:r>
            <a:endParaRPr lang="en-US" sz="2000"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Deep Learning</a:t>
            </a:r>
            <a:endParaRPr lang="de-DE" sz="1800" strike="noStrike" spc="-1">
              <a:solidFill>
                <a:srgbClr val="000000"/>
              </a:solidFill>
              <a:uFill>
                <a:solidFill>
                  <a:srgbClr val="FFFFFF"/>
                </a:solidFill>
              </a:uFill>
              <a:latin typeface="Arial"/>
            </a:endParaRPr>
          </a:p>
        </p:txBody>
      </p:sp>
      <p:pic>
        <p:nvPicPr>
          <p:cNvPr id="1103" name="Picture 1102"/>
          <p:cNvPicPr/>
          <p:nvPr/>
        </p:nvPicPr>
        <p:blipFill>
          <a:blip r:embed="rId2" cstate="print"/>
          <a:stretch/>
        </p:blipFill>
        <p:spPr>
          <a:xfrm>
            <a:off x="1044000" y="1252800"/>
            <a:ext cx="8268480" cy="4344840"/>
          </a:xfrm>
          <a:prstGeom prst="rect">
            <a:avLst/>
          </a:prstGeom>
          <a:ln>
            <a:noFill/>
          </a:ln>
        </p:spPr>
      </p:pic>
      <p:sp>
        <p:nvSpPr>
          <p:cNvPr id="1104" name="TextShape 2"/>
          <p:cNvSpPr txBox="1"/>
          <p:nvPr/>
        </p:nvSpPr>
        <p:spPr>
          <a:xfrm>
            <a:off x="1188000" y="5705280"/>
            <a:ext cx="7425720" cy="88308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Idea: Feed in low level features
 →    Feature extraction is done automatically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 name="Picture 2"/>
          <p:cNvPicPr/>
          <p:nvPr/>
        </p:nvPicPr>
        <p:blipFill>
          <a:blip r:embed="rId2" cstate="print"/>
          <a:stretch/>
        </p:blipFill>
        <p:spPr>
          <a:xfrm>
            <a:off x="1570680" y="1258200"/>
            <a:ext cx="7025040" cy="5190120"/>
          </a:xfrm>
          <a:prstGeom prst="rect">
            <a:avLst/>
          </a:prstGeom>
          <a:ln>
            <a:noFill/>
          </a:ln>
        </p:spPr>
      </p:pic>
      <p:sp>
        <p:nvSpPr>
          <p:cNvPr id="1106" name="CustomShape 1"/>
          <p:cNvSpPr/>
          <p:nvPr/>
        </p:nvSpPr>
        <p:spPr>
          <a:xfrm>
            <a:off x="6923520" y="5763240"/>
            <a:ext cx="1646640" cy="331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50000"/>
              </a:lnSpc>
            </a:pPr>
            <a:r>
              <a:rPr lang="de-DE" sz="1600" i="1" strike="noStrike" spc="-1">
                <a:solidFill>
                  <a:srgbClr val="A3A3A3"/>
                </a:solidFill>
                <a:uFill>
                  <a:solidFill>
                    <a:srgbClr val="FFFFFF"/>
                  </a:solidFill>
                </a:uFill>
                <a:latin typeface="Arial"/>
                <a:ea typeface="DejaVu Sans"/>
              </a:rPr>
              <a:t>Luke de Oliveira</a:t>
            </a:r>
            <a:endParaRPr lang="de-DE" sz="1800" strike="noStrike" spc="-1">
              <a:solidFill>
                <a:srgbClr val="000000"/>
              </a:solidFill>
              <a:uFill>
                <a:solidFill>
                  <a:srgbClr val="FFFFFF"/>
                </a:solidFill>
              </a:uFill>
              <a:latin typeface="Arial"/>
            </a:endParaRPr>
          </a:p>
        </p:txBody>
      </p:sp>
      <p:sp>
        <p:nvSpPr>
          <p:cNvPr id="1107" name="CustomShape 2"/>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Deep Learning</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Highlights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Picture 1108"/>
          <p:cNvPicPr/>
          <p:nvPr/>
        </p:nvPicPr>
        <p:blipFill>
          <a:blip r:embed="rId2" cstate="print"/>
          <a:stretch/>
        </p:blipFill>
        <p:spPr>
          <a:xfrm>
            <a:off x="369360" y="324000"/>
            <a:ext cx="7370640" cy="1656000"/>
          </a:xfrm>
          <a:prstGeom prst="rect">
            <a:avLst/>
          </a:prstGeom>
          <a:ln>
            <a:noFill/>
          </a:ln>
        </p:spPr>
      </p:pic>
      <p:pic>
        <p:nvPicPr>
          <p:cNvPr id="1110" name="Picture 1109"/>
          <p:cNvPicPr/>
          <p:nvPr/>
        </p:nvPicPr>
        <p:blipFill>
          <a:blip r:embed="rId3" cstate="print"/>
          <a:stretch/>
        </p:blipFill>
        <p:spPr>
          <a:xfrm>
            <a:off x="265320" y="2232000"/>
            <a:ext cx="3262320" cy="4270680"/>
          </a:xfrm>
          <a:prstGeom prst="rect">
            <a:avLst/>
          </a:prstGeom>
          <a:ln>
            <a:noFill/>
          </a:ln>
        </p:spPr>
      </p:pic>
      <p:pic>
        <p:nvPicPr>
          <p:cNvPr id="1111" name="Picture 1110"/>
          <p:cNvPicPr/>
          <p:nvPr/>
        </p:nvPicPr>
        <p:blipFill>
          <a:blip r:embed="rId4" cstate="print"/>
          <a:stretch/>
        </p:blipFill>
        <p:spPr>
          <a:xfrm>
            <a:off x="3528000" y="1764000"/>
            <a:ext cx="6418080" cy="3100320"/>
          </a:xfrm>
          <a:prstGeom prst="rect">
            <a:avLst/>
          </a:prstGeom>
          <a:ln>
            <a:noFill/>
          </a:ln>
        </p:spPr>
      </p:pic>
      <p:sp>
        <p:nvSpPr>
          <p:cNvPr id="1112" name="TextShape 1"/>
          <p:cNvSpPr txBox="1"/>
          <p:nvPr/>
        </p:nvSpPr>
        <p:spPr>
          <a:xfrm>
            <a:off x="3521880" y="4912920"/>
            <a:ext cx="6522120" cy="167580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Deep neural network outperforms BDTs</a:t>
            </a:r>
          </a:p>
          <a:p>
            <a:pPr marL="1296000" lvl="5"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DN   0.88</a:t>
            </a:r>
          </a:p>
          <a:p>
            <a:pPr marL="1296000" lvl="5"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BDT 0.81 </a:t>
            </a:r>
          </a:p>
          <a:p>
            <a:endParaRPr lang="de-DE" sz="2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TextShape 1"/>
          <p:cNvSpPr txBox="1"/>
          <p:nvPr/>
        </p:nvSpPr>
        <p:spPr>
          <a:xfrm>
            <a:off x="360000" y="5596920"/>
            <a:ext cx="9216000" cy="88308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Extract information using convolution neural network</a:t>
            </a:r>
          </a:p>
          <a:p>
            <a:pPr marL="216000" indent="-216000">
              <a:buClr>
                <a:srgbClr val="000000"/>
              </a:buClr>
              <a:buSzPct val="45000"/>
              <a:buFont typeface="Wingdings" charset="2"/>
              <a:buChar char=""/>
            </a:pPr>
            <a:r>
              <a:rPr lang="de-DE" sz="2800" strike="noStrike" spc="-1">
                <a:solidFill>
                  <a:srgbClr val="000000"/>
                </a:solidFill>
                <a:uFill>
                  <a:solidFill>
                    <a:srgbClr val="FFFFFF"/>
                  </a:solidFill>
                </a:uFill>
                <a:latin typeface="Arial"/>
              </a:rPr>
              <a:t>Generate description using recurrent neural network</a:t>
            </a:r>
          </a:p>
        </p:txBody>
      </p:sp>
      <p:pic>
        <p:nvPicPr>
          <p:cNvPr id="1114" name="Picture 1113"/>
          <p:cNvPicPr/>
          <p:nvPr/>
        </p:nvPicPr>
        <p:blipFill>
          <a:blip r:embed="rId2" cstate="print"/>
          <a:stretch/>
        </p:blipFill>
        <p:spPr>
          <a:xfrm>
            <a:off x="252000" y="444240"/>
            <a:ext cx="8100000" cy="1379520"/>
          </a:xfrm>
          <a:prstGeom prst="rect">
            <a:avLst/>
          </a:prstGeom>
          <a:ln>
            <a:noFill/>
          </a:ln>
        </p:spPr>
      </p:pic>
      <p:pic>
        <p:nvPicPr>
          <p:cNvPr id="1115" name="Picture 1114"/>
          <p:cNvPicPr/>
          <p:nvPr/>
        </p:nvPicPr>
        <p:blipFill>
          <a:blip r:embed="rId3" cstate="print"/>
          <a:stretch/>
        </p:blipFill>
        <p:spPr>
          <a:xfrm>
            <a:off x="230760" y="1817640"/>
            <a:ext cx="9482400" cy="3836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 name="Picture 1115"/>
          <p:cNvPicPr/>
          <p:nvPr/>
        </p:nvPicPr>
        <p:blipFill>
          <a:blip r:embed="rId2" cstate="print"/>
          <a:stretch/>
        </p:blipFill>
        <p:spPr>
          <a:xfrm>
            <a:off x="252000" y="444240"/>
            <a:ext cx="8100000" cy="1379520"/>
          </a:xfrm>
          <a:prstGeom prst="rect">
            <a:avLst/>
          </a:prstGeom>
          <a:ln>
            <a:noFill/>
          </a:ln>
        </p:spPr>
      </p:pic>
      <p:pic>
        <p:nvPicPr>
          <p:cNvPr id="1117" name="Picture 1116"/>
          <p:cNvPicPr/>
          <p:nvPr/>
        </p:nvPicPr>
        <p:blipFill>
          <a:blip r:embed="rId3" cstate="print"/>
          <a:stretch/>
        </p:blipFill>
        <p:spPr>
          <a:xfrm>
            <a:off x="245880" y="792000"/>
            <a:ext cx="9085680" cy="5709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Picture 1117"/>
          <p:cNvPicPr/>
          <p:nvPr/>
        </p:nvPicPr>
        <p:blipFill>
          <a:blip r:embed="rId2" cstate="print"/>
          <a:stretch/>
        </p:blipFill>
        <p:spPr>
          <a:xfrm>
            <a:off x="510840" y="392400"/>
            <a:ext cx="6905160" cy="2273760"/>
          </a:xfrm>
          <a:prstGeom prst="rect">
            <a:avLst/>
          </a:prstGeom>
          <a:ln>
            <a:noFill/>
          </a:ln>
        </p:spPr>
      </p:pic>
      <p:sp>
        <p:nvSpPr>
          <p:cNvPr id="1119" name="TextShape 1"/>
          <p:cNvSpPr txBox="1"/>
          <p:nvPr/>
        </p:nvSpPr>
        <p:spPr>
          <a:xfrm>
            <a:off x="360000" y="3096000"/>
            <a:ext cx="9216000" cy="2129400"/>
          </a:xfrm>
          <a:prstGeom prst="rect">
            <a:avLst/>
          </a:prstGeom>
          <a:noFill/>
          <a:ln>
            <a:noFill/>
          </a:ln>
        </p:spPr>
        <p:txBody>
          <a:bodyPr lIns="90000" tIns="45000" rIns="90000" bIns="45000"/>
          <a:lstStyle/>
          <a:p>
            <a:r>
              <a:rPr lang="de-DE" sz="2400" strike="noStrike" spc="-1">
                <a:solidFill>
                  <a:srgbClr val="000000"/>
                </a:solidFill>
                <a:uFill>
                  <a:solidFill>
                    <a:srgbClr val="FFFFFF"/>
                  </a:solidFill>
                </a:uFill>
                <a:latin typeface="Arial"/>
              </a:rPr>
              <a:t>Bilbo travelled to the cave. Gollum dropped the ring there. Bilbo took the ring. Bilbo went back to the Shire. Bilbo left the ring there. Frodo got the ring. Frodo journeyed to Mount-Doom. Frodo dropped the ring there. Sauron died. Frodo went back to the Shire. Bilbo travelled to the Grey-havens. The End.</a:t>
            </a:r>
            <a:endParaRPr lang="de-DE" sz="1800" strike="noStrike" spc="-1">
              <a:solidFill>
                <a:srgbClr val="000000"/>
              </a:solidFill>
              <a:uFill>
                <a:solidFill>
                  <a:srgbClr val="FFFFFF"/>
                </a:solidFill>
              </a:uFill>
              <a:latin typeface="Arial"/>
            </a:endParaRPr>
          </a:p>
          <a:p>
            <a:endParaRPr lang="de-DE" sz="1800" strike="noStrike" spc="-1">
              <a:solidFill>
                <a:srgbClr val="000000"/>
              </a:solidFill>
              <a:uFill>
                <a:solidFill>
                  <a:srgbClr val="FFFFFF"/>
                </a:solidFill>
              </a:uFill>
              <a:latin typeface="Arial"/>
            </a:endParaRPr>
          </a:p>
        </p:txBody>
      </p:sp>
      <p:sp>
        <p:nvSpPr>
          <p:cNvPr id="1120" name="TextShape 2"/>
          <p:cNvSpPr txBox="1"/>
          <p:nvPr/>
        </p:nvSpPr>
        <p:spPr>
          <a:xfrm>
            <a:off x="1717560" y="3912480"/>
            <a:ext cx="180720" cy="346320"/>
          </a:xfrm>
          <a:prstGeom prst="rect">
            <a:avLst/>
          </a:prstGeom>
          <a:noFill/>
          <a:ln>
            <a:noFill/>
          </a:ln>
        </p:spPr>
      </p:sp>
      <p:sp>
        <p:nvSpPr>
          <p:cNvPr id="1121" name="TextShape 3"/>
          <p:cNvSpPr txBox="1"/>
          <p:nvPr/>
        </p:nvSpPr>
        <p:spPr>
          <a:xfrm>
            <a:off x="1730520" y="3938400"/>
            <a:ext cx="180720" cy="346320"/>
          </a:xfrm>
          <a:prstGeom prst="rect">
            <a:avLst/>
          </a:prstGeom>
          <a:noFill/>
          <a:ln>
            <a:noFill/>
          </a:ln>
        </p:spPr>
      </p:sp>
      <p:sp>
        <p:nvSpPr>
          <p:cNvPr id="1122" name="TextShape 4"/>
          <p:cNvSpPr txBox="1"/>
          <p:nvPr/>
        </p:nvSpPr>
        <p:spPr>
          <a:xfrm>
            <a:off x="450000" y="5112000"/>
            <a:ext cx="8838000" cy="122400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400" strike="noStrike" spc="-1">
                <a:solidFill>
                  <a:srgbClr val="000000"/>
                </a:solidFill>
                <a:uFill>
                  <a:solidFill>
                    <a:srgbClr val="FFFFFF"/>
                  </a:solidFill>
                </a:uFill>
                <a:latin typeface="Arial"/>
              </a:rPr>
              <a:t>Where is the ring?                     A: Mount-Doom</a:t>
            </a:r>
            <a:endParaRPr lang="de-DE" sz="180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400" strike="noStrike" spc="-1">
                <a:solidFill>
                  <a:srgbClr val="000000"/>
                </a:solidFill>
                <a:uFill>
                  <a:solidFill>
                    <a:srgbClr val="FFFFFF"/>
                  </a:solidFill>
                </a:uFill>
                <a:latin typeface="Arial"/>
              </a:rPr>
              <a:t>Where is Bilbo now?                 A: Grey-havens</a:t>
            </a:r>
            <a:endParaRPr lang="de-DE" sz="1800" strike="noStrike" spc="-1">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400" strike="noStrike" spc="-1">
                <a:solidFill>
                  <a:srgbClr val="000000"/>
                </a:solidFill>
                <a:uFill>
                  <a:solidFill>
                    <a:srgbClr val="FFFFFF"/>
                  </a:solidFill>
                </a:uFill>
                <a:latin typeface="Arial"/>
              </a:rPr>
              <a:t>Where is Frodo now?                A: Shire</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1" name="Picture 870"/>
          <p:cNvPicPr/>
          <p:nvPr/>
        </p:nvPicPr>
        <p:blipFill>
          <a:blip r:embed="rId2" cstate="print"/>
          <a:stretch/>
        </p:blipFill>
        <p:spPr>
          <a:xfrm>
            <a:off x="19080" y="656280"/>
            <a:ext cx="9903960" cy="5941440"/>
          </a:xfrm>
          <a:prstGeom prst="rect">
            <a:avLst/>
          </a:prstGeom>
          <a:ln>
            <a:noFill/>
          </a:ln>
        </p:spPr>
      </p:pic>
      <p:sp>
        <p:nvSpPr>
          <p:cNvPr id="87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Contour Plot of NP-Classifier</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3" name="Picture 1122"/>
          <p:cNvPicPr/>
          <p:nvPr/>
        </p:nvPicPr>
        <p:blipFill>
          <a:blip r:embed="rId2" cstate="print"/>
          <a:stretch/>
        </p:blipFill>
        <p:spPr>
          <a:xfrm>
            <a:off x="235080" y="337680"/>
            <a:ext cx="8476920" cy="1468080"/>
          </a:xfrm>
          <a:prstGeom prst="rect">
            <a:avLst/>
          </a:prstGeom>
          <a:ln>
            <a:noFill/>
          </a:ln>
        </p:spPr>
      </p:pic>
      <p:pic>
        <p:nvPicPr>
          <p:cNvPr id="1124" name="Picture 1123"/>
          <p:cNvPicPr/>
          <p:nvPr/>
        </p:nvPicPr>
        <p:blipFill>
          <a:blip r:embed="rId3" cstate="print"/>
          <a:stretch/>
        </p:blipFill>
        <p:spPr>
          <a:xfrm>
            <a:off x="1400400" y="1743120"/>
            <a:ext cx="6447600" cy="3823200"/>
          </a:xfrm>
          <a:prstGeom prst="rect">
            <a:avLst/>
          </a:prstGeom>
          <a:ln>
            <a:noFill/>
          </a:ln>
        </p:spPr>
      </p:pic>
      <p:sp>
        <p:nvSpPr>
          <p:cNvPr id="1125" name="TextShape 1"/>
          <p:cNvSpPr txBox="1"/>
          <p:nvPr/>
        </p:nvSpPr>
        <p:spPr>
          <a:xfrm>
            <a:off x="356400" y="5549760"/>
            <a:ext cx="9291600" cy="940320"/>
          </a:xfrm>
          <a:prstGeom prst="rect">
            <a:avLst/>
          </a:prstGeom>
          <a:noFill/>
          <a:ln>
            <a:noFill/>
          </a:ln>
        </p:spPr>
        <p:txBody>
          <a:bodyPr lIns="90000" tIns="45000" rIns="90000" bIns="45000"/>
          <a:lstStyle/>
          <a:p>
            <a:r>
              <a:rPr lang="de-DE" sz="2000" strike="noStrike" spc="-1">
                <a:solidFill>
                  <a:srgbClr val="000000"/>
                </a:solidFill>
                <a:uFill>
                  <a:solidFill>
                    <a:srgbClr val="FFFFFF"/>
                  </a:solidFill>
                </a:uFill>
                <a:latin typeface="Arial"/>
              </a:rPr>
              <a:t>Receiving only the pixels and the game score as inputs, achieved a level comparable to that of a professional human games tester across a set of 49 games, using the same algorithm, network architecture and hyperparameters.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Driving Factors of Deep Learning</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1. Big Data</a:t>
            </a:r>
            <a:endParaRPr lang="de-DE" sz="1800" strike="noStrike" spc="-1">
              <a:solidFill>
                <a:srgbClr val="000000"/>
              </a:solidFill>
              <a:uFill>
                <a:solidFill>
                  <a:srgbClr val="FFFFFF"/>
                </a:solidFill>
              </a:uFill>
              <a:latin typeface="Arial"/>
            </a:endParaRPr>
          </a:p>
        </p:txBody>
      </p:sp>
      <p:pic>
        <p:nvPicPr>
          <p:cNvPr id="1128" name="Picture 1127"/>
          <p:cNvPicPr/>
          <p:nvPr/>
        </p:nvPicPr>
        <p:blipFill>
          <a:blip r:embed="rId2" cstate="print"/>
          <a:stretch/>
        </p:blipFill>
        <p:spPr>
          <a:xfrm>
            <a:off x="1784160" y="1183680"/>
            <a:ext cx="6197760" cy="4648320"/>
          </a:xfrm>
          <a:prstGeom prst="rect">
            <a:avLst/>
          </a:prstGeom>
          <a:ln>
            <a:noFill/>
          </a:ln>
        </p:spPr>
      </p:pic>
      <p:sp>
        <p:nvSpPr>
          <p:cNvPr id="1129" name="TextShape 2"/>
          <p:cNvSpPr txBox="1"/>
          <p:nvPr/>
        </p:nvSpPr>
        <p:spPr>
          <a:xfrm>
            <a:off x="1924920" y="5832000"/>
            <a:ext cx="592308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Deep Learning needs high statistics!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2. GPU Acceleration</a:t>
            </a:r>
            <a:endParaRPr lang="de-DE" sz="1800" strike="noStrike" spc="-1">
              <a:solidFill>
                <a:srgbClr val="000000"/>
              </a:solidFill>
              <a:uFill>
                <a:solidFill>
                  <a:srgbClr val="FFFFFF"/>
                </a:solidFill>
              </a:uFill>
              <a:latin typeface="Arial"/>
            </a:endParaRPr>
          </a:p>
        </p:txBody>
      </p:sp>
      <p:pic>
        <p:nvPicPr>
          <p:cNvPr id="1131" name="Picture 1130"/>
          <p:cNvPicPr/>
          <p:nvPr/>
        </p:nvPicPr>
        <p:blipFill>
          <a:blip r:embed="rId2" cstate="print"/>
          <a:stretch/>
        </p:blipFill>
        <p:spPr>
          <a:xfrm>
            <a:off x="1617120" y="1195560"/>
            <a:ext cx="6453000" cy="4636440"/>
          </a:xfrm>
          <a:prstGeom prst="rect">
            <a:avLst/>
          </a:prstGeom>
          <a:ln>
            <a:noFill/>
          </a:ln>
        </p:spPr>
      </p:pic>
      <p:sp>
        <p:nvSpPr>
          <p:cNvPr id="1132" name="TextShape 2"/>
          <p:cNvSpPr txBox="1"/>
          <p:nvPr/>
        </p:nvSpPr>
        <p:spPr>
          <a:xfrm>
            <a:off x="1136576" y="5832000"/>
            <a:ext cx="8064896" cy="486720"/>
          </a:xfrm>
          <a:prstGeom prst="rect">
            <a:avLst/>
          </a:prstGeom>
          <a:noFill/>
          <a:ln>
            <a:noFill/>
          </a:ln>
        </p:spPr>
        <p:txBody>
          <a:bodyPr lIns="90000" tIns="45000" rIns="90000" bIns="45000"/>
          <a:lstStyle/>
          <a:p>
            <a:r>
              <a:rPr lang="de-DE" sz="2800" strike="noStrike" spc="-1" dirty="0">
                <a:solidFill>
                  <a:srgbClr val="000000"/>
                </a:solidFill>
                <a:uFill>
                  <a:solidFill>
                    <a:srgbClr val="FFFFFF"/>
                  </a:solidFill>
                </a:uFill>
                <a:latin typeface="Arial"/>
              </a:rPr>
              <a:t>Deep Learning needs a lot of </a:t>
            </a:r>
            <a:r>
              <a:rPr lang="de-DE" sz="2800" spc="-1" dirty="0">
                <a:solidFill>
                  <a:srgbClr val="000000"/>
                </a:solidFill>
                <a:uFill>
                  <a:solidFill>
                    <a:srgbClr val="FFFFFF"/>
                  </a:solidFill>
                </a:uFill>
                <a:latin typeface="Arial"/>
              </a:rPr>
              <a:t>c</a:t>
            </a:r>
            <a:r>
              <a:rPr lang="de-DE" sz="2800" strike="noStrike" spc="-1" dirty="0" smtClean="0">
                <a:solidFill>
                  <a:srgbClr val="000000"/>
                </a:solidFill>
                <a:uFill>
                  <a:solidFill>
                    <a:srgbClr val="FFFFFF"/>
                  </a:solidFill>
                </a:uFill>
                <a:latin typeface="Arial"/>
              </a:rPr>
              <a:t>omputation </a:t>
            </a:r>
            <a:r>
              <a:rPr lang="de-DE" sz="2800" strike="noStrike" spc="-1" dirty="0">
                <a:solidFill>
                  <a:srgbClr val="000000"/>
                </a:solidFill>
                <a:uFill>
                  <a:solidFill>
                    <a:srgbClr val="FFFFFF"/>
                  </a:solidFill>
                </a:uFill>
                <a:latin typeface="Arial"/>
              </a:rPr>
              <a:t>time!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3. New Deep Learning Techniques</a:t>
            </a:r>
            <a:endParaRPr lang="de-DE" sz="1800" strike="noStrike" spc="-1">
              <a:solidFill>
                <a:srgbClr val="000000"/>
              </a:solidFill>
              <a:uFill>
                <a:solidFill>
                  <a:srgbClr val="FFFFFF"/>
                </a:solidFill>
              </a:uFill>
              <a:latin typeface="Arial"/>
            </a:endParaRPr>
          </a:p>
        </p:txBody>
      </p:sp>
      <p:sp>
        <p:nvSpPr>
          <p:cNvPr id="1134" name="CustomShape 2"/>
          <p:cNvSpPr/>
          <p:nvPr/>
        </p:nvSpPr>
        <p:spPr>
          <a:xfrm>
            <a:off x="3456000" y="4176000"/>
            <a:ext cx="838080" cy="345240"/>
          </a:xfrm>
          <a:prstGeom prst="rect">
            <a:avLst/>
          </a:prstGeom>
          <a:noFill/>
          <a:ln>
            <a:noFill/>
          </a:ln>
        </p:spPr>
        <p:style>
          <a:lnRef idx="0">
            <a:scrgbClr r="0" g="0" b="0"/>
          </a:lnRef>
          <a:fillRef idx="0">
            <a:scrgbClr r="0" g="0" b="0"/>
          </a:fillRef>
          <a:effectRef idx="0">
            <a:scrgbClr r="0" g="0" b="0"/>
          </a:effectRef>
          <a:fontRef idx="minor"/>
        </p:style>
      </p:sp>
      <p:pic>
        <p:nvPicPr>
          <p:cNvPr id="1135" name="Picture 1134"/>
          <p:cNvPicPr/>
          <p:nvPr/>
        </p:nvPicPr>
        <p:blipFill>
          <a:blip r:embed="rId2" cstate="print"/>
          <a:stretch/>
        </p:blipFill>
        <p:spPr>
          <a:xfrm>
            <a:off x="72000" y="4248000"/>
            <a:ext cx="3470760" cy="2100600"/>
          </a:xfrm>
          <a:prstGeom prst="rect">
            <a:avLst/>
          </a:prstGeom>
          <a:ln>
            <a:noFill/>
          </a:ln>
        </p:spPr>
      </p:pic>
      <p:pic>
        <p:nvPicPr>
          <p:cNvPr id="1136" name="Picture 1135"/>
          <p:cNvPicPr/>
          <p:nvPr/>
        </p:nvPicPr>
        <p:blipFill>
          <a:blip r:embed="rId3" cstate="print"/>
          <a:stretch/>
        </p:blipFill>
        <p:spPr>
          <a:xfrm>
            <a:off x="36000" y="1810080"/>
            <a:ext cx="2503080" cy="1501920"/>
          </a:xfrm>
          <a:prstGeom prst="rect">
            <a:avLst/>
          </a:prstGeom>
          <a:ln>
            <a:noFill/>
          </a:ln>
        </p:spPr>
      </p:pic>
      <p:pic>
        <p:nvPicPr>
          <p:cNvPr id="1137" name="Picture 1136"/>
          <p:cNvPicPr/>
          <p:nvPr/>
        </p:nvPicPr>
        <p:blipFill>
          <a:blip r:embed="rId4" cstate="print"/>
          <a:stretch/>
        </p:blipFill>
        <p:spPr>
          <a:xfrm>
            <a:off x="2196000" y="1706760"/>
            <a:ext cx="2808000" cy="1684440"/>
          </a:xfrm>
          <a:prstGeom prst="rect">
            <a:avLst/>
          </a:prstGeom>
          <a:ln>
            <a:noFill/>
          </a:ln>
        </p:spPr>
      </p:pic>
      <p:sp>
        <p:nvSpPr>
          <p:cNvPr id="1138" name="Line 3"/>
          <p:cNvSpPr/>
          <p:nvPr/>
        </p:nvSpPr>
        <p:spPr>
          <a:xfrm>
            <a:off x="2160000" y="2520000"/>
            <a:ext cx="648000" cy="0"/>
          </a:xfrm>
          <a:prstGeom prst="line">
            <a:avLst/>
          </a:prstGeom>
          <a:ln w="29160">
            <a:solidFill>
              <a:srgbClr val="000000"/>
            </a:solidFill>
            <a:round/>
            <a:tailEnd type="triangle" w="med" len="med"/>
          </a:ln>
        </p:spPr>
        <p:style>
          <a:lnRef idx="0">
            <a:scrgbClr r="0" g="0" b="0"/>
          </a:lnRef>
          <a:fillRef idx="0">
            <a:scrgbClr r="0" g="0" b="0"/>
          </a:fillRef>
          <a:effectRef idx="0">
            <a:scrgbClr r="0" g="0" b="0"/>
          </a:effectRef>
          <a:fontRef idx="minor"/>
        </p:style>
      </p:sp>
      <p:sp>
        <p:nvSpPr>
          <p:cNvPr id="1139" name="TextShape 4"/>
          <p:cNvSpPr txBox="1"/>
          <p:nvPr/>
        </p:nvSpPr>
        <p:spPr>
          <a:xfrm>
            <a:off x="108000" y="3780000"/>
            <a:ext cx="3476848" cy="402840"/>
          </a:xfrm>
          <a:prstGeom prst="rect">
            <a:avLst/>
          </a:prstGeom>
          <a:noFill/>
          <a:ln>
            <a:noFill/>
          </a:ln>
        </p:spPr>
        <p:txBody>
          <a:bodyPr lIns="90000" tIns="45000" rIns="90000" bIns="45000"/>
          <a:lstStyle/>
          <a:p>
            <a:r>
              <a:rPr lang="de-DE" sz="2200" strike="noStrike" spc="-1" dirty="0">
                <a:solidFill>
                  <a:srgbClr val="000000"/>
                </a:solidFill>
                <a:uFill>
                  <a:solidFill>
                    <a:srgbClr val="FFFFFF"/>
                  </a:solidFill>
                </a:uFill>
                <a:latin typeface="Arial"/>
              </a:rPr>
              <a:t>Long </a:t>
            </a:r>
            <a:r>
              <a:rPr lang="de-DE" sz="2200" strike="noStrike" spc="-1" dirty="0" smtClean="0">
                <a:solidFill>
                  <a:srgbClr val="000000"/>
                </a:solidFill>
                <a:uFill>
                  <a:solidFill>
                    <a:srgbClr val="FFFFFF"/>
                  </a:solidFill>
                </a:uFill>
                <a:latin typeface="Arial"/>
              </a:rPr>
              <a:t>Short-Term </a:t>
            </a:r>
            <a:r>
              <a:rPr lang="de-DE" sz="2200" strike="noStrike" spc="-1" dirty="0">
                <a:solidFill>
                  <a:srgbClr val="000000"/>
                </a:solidFill>
                <a:uFill>
                  <a:solidFill>
                    <a:srgbClr val="FFFFFF"/>
                  </a:solidFill>
                </a:uFill>
                <a:latin typeface="Arial"/>
              </a:rPr>
              <a:t>Memory</a:t>
            </a:r>
          </a:p>
        </p:txBody>
      </p:sp>
      <p:sp>
        <p:nvSpPr>
          <p:cNvPr id="1140" name="TextShape 5"/>
          <p:cNvSpPr txBox="1"/>
          <p:nvPr/>
        </p:nvSpPr>
        <p:spPr>
          <a:xfrm>
            <a:off x="200160" y="1368000"/>
            <a:ext cx="4839840" cy="48672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Vanishing Gradient Problem → ReLU</a:t>
            </a:r>
            <a:r>
              <a:rPr lang="de-DE" sz="2800" strike="noStrike" spc="-1">
                <a:solidFill>
                  <a:srgbClr val="000000"/>
                </a:solidFill>
                <a:uFill>
                  <a:solidFill>
                    <a:srgbClr val="FFFFFF"/>
                  </a:solidFill>
                </a:uFill>
                <a:latin typeface="Arial"/>
              </a:rPr>
              <a:t> </a:t>
            </a:r>
          </a:p>
        </p:txBody>
      </p:sp>
      <p:pic>
        <p:nvPicPr>
          <p:cNvPr id="1141" name="Picture 1140"/>
          <p:cNvPicPr/>
          <p:nvPr/>
        </p:nvPicPr>
        <p:blipFill>
          <a:blip r:embed="rId5" cstate="print"/>
          <a:stretch/>
        </p:blipFill>
        <p:spPr>
          <a:xfrm>
            <a:off x="3827160" y="4211280"/>
            <a:ext cx="3732840" cy="2196720"/>
          </a:xfrm>
          <a:prstGeom prst="rect">
            <a:avLst/>
          </a:prstGeom>
          <a:ln>
            <a:noFill/>
          </a:ln>
        </p:spPr>
      </p:pic>
      <p:sp>
        <p:nvSpPr>
          <p:cNvPr id="1142" name="TextShape 6"/>
          <p:cNvSpPr txBox="1"/>
          <p:nvPr/>
        </p:nvSpPr>
        <p:spPr>
          <a:xfrm rot="5386200">
            <a:off x="6833160" y="3474000"/>
            <a:ext cx="5421600" cy="346320"/>
          </a:xfrm>
          <a:prstGeom prst="rect">
            <a:avLst/>
          </a:prstGeom>
          <a:noFill/>
          <a:ln>
            <a:noFill/>
          </a:ln>
        </p:spPr>
        <p:txBody>
          <a:bodyPr lIns="90000" tIns="45000" rIns="90000" bIns="45000"/>
          <a:lstStyle/>
          <a:p>
            <a:r>
              <a:rPr lang="de-DE" sz="1800" strike="noStrike" spc="-1">
                <a:solidFill>
                  <a:srgbClr val="000000"/>
                </a:solidFill>
                <a:uFill>
                  <a:solidFill>
                    <a:srgbClr val="FFFFFF"/>
                  </a:solidFill>
                </a:uFill>
                <a:latin typeface="Arial"/>
              </a:rPr>
              <a:t>https://commons.wikimedia.org/wiki/File:Alexnet.svg</a:t>
            </a:r>
          </a:p>
        </p:txBody>
      </p:sp>
      <p:pic>
        <p:nvPicPr>
          <p:cNvPr id="1143" name="Picture 1142"/>
          <p:cNvPicPr/>
          <p:nvPr/>
        </p:nvPicPr>
        <p:blipFill>
          <a:blip r:embed="rId6" cstate="print"/>
          <a:stretch/>
        </p:blipFill>
        <p:spPr>
          <a:xfrm>
            <a:off x="7524000" y="1332000"/>
            <a:ext cx="1883520" cy="4995360"/>
          </a:xfrm>
          <a:prstGeom prst="rect">
            <a:avLst/>
          </a:prstGeom>
          <a:ln>
            <a:noFill/>
          </a:ln>
        </p:spPr>
      </p:pic>
      <p:sp>
        <p:nvSpPr>
          <p:cNvPr id="1144" name="TextShape 7"/>
          <p:cNvSpPr txBox="1"/>
          <p:nvPr/>
        </p:nvSpPr>
        <p:spPr>
          <a:xfrm>
            <a:off x="3674880" y="3780000"/>
            <a:ext cx="3957120" cy="40284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Restricted Boltzman Machines</a:t>
            </a:r>
          </a:p>
        </p:txBody>
      </p:sp>
      <p:sp>
        <p:nvSpPr>
          <p:cNvPr id="1145" name="TextShape 8"/>
          <p:cNvSpPr txBox="1"/>
          <p:nvPr/>
        </p:nvSpPr>
        <p:spPr>
          <a:xfrm>
            <a:off x="5112000" y="1368000"/>
            <a:ext cx="3060000" cy="79920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Dropout Regularisation</a:t>
            </a:r>
            <a:r>
              <a:rPr lang="de-DE" sz="2800" strike="noStrike" spc="-1">
                <a:solidFill>
                  <a:srgbClr val="000000"/>
                </a:solidFill>
                <a:uFill>
                  <a:solidFill>
                    <a:srgbClr val="FFFFFF"/>
                  </a:solidFill>
                </a:uFill>
                <a:latin typeface="Arial"/>
              </a:rPr>
              <a:t> </a:t>
            </a:r>
          </a:p>
        </p:txBody>
      </p:sp>
      <p:pic>
        <p:nvPicPr>
          <p:cNvPr id="1146" name="Picture 1145"/>
          <p:cNvPicPr/>
          <p:nvPr/>
        </p:nvPicPr>
        <p:blipFill>
          <a:blip r:embed="rId7" cstate="print"/>
          <a:stretch/>
        </p:blipFill>
        <p:spPr>
          <a:xfrm>
            <a:off x="4852440" y="1870200"/>
            <a:ext cx="3230640" cy="1729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Convolutional Neural Network</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Tasks</a:t>
            </a:r>
            <a:endParaRPr lang="de-DE" sz="1800" strike="noStrike" spc="-1">
              <a:solidFill>
                <a:srgbClr val="000000"/>
              </a:solidFill>
              <a:uFill>
                <a:solidFill>
                  <a:srgbClr val="FFFFFF"/>
                </a:solidFill>
              </a:uFill>
              <a:latin typeface="Arial"/>
            </a:endParaRPr>
          </a:p>
        </p:txBody>
      </p:sp>
      <p:pic>
        <p:nvPicPr>
          <p:cNvPr id="1149" name="Picture 1148"/>
          <p:cNvPicPr/>
          <p:nvPr/>
        </p:nvPicPr>
        <p:blipFill>
          <a:blip r:embed="rId2" cstate="print"/>
          <a:stretch/>
        </p:blipFill>
        <p:spPr>
          <a:xfrm>
            <a:off x="3528000" y="1296000"/>
            <a:ext cx="3051000" cy="5119560"/>
          </a:xfrm>
          <a:prstGeom prst="rect">
            <a:avLst/>
          </a:prstGeom>
          <a:ln>
            <a:noFill/>
          </a:ln>
        </p:spPr>
      </p:pic>
      <p:sp>
        <p:nvSpPr>
          <p:cNvPr id="1150" name="TextShape 2"/>
          <p:cNvSpPr txBox="1"/>
          <p:nvPr/>
        </p:nvSpPr>
        <p:spPr>
          <a:xfrm>
            <a:off x="792000" y="4104000"/>
            <a:ext cx="180720" cy="346320"/>
          </a:xfrm>
          <a:prstGeom prst="rect">
            <a:avLst/>
          </a:prstGeom>
          <a:noFill/>
          <a:ln>
            <a:noFill/>
          </a:ln>
        </p:spPr>
      </p:sp>
      <p:sp>
        <p:nvSpPr>
          <p:cNvPr id="1151" name="TextShape 3"/>
          <p:cNvSpPr txBox="1"/>
          <p:nvPr/>
        </p:nvSpPr>
        <p:spPr>
          <a:xfrm rot="5400000">
            <a:off x="5550120" y="3347280"/>
            <a:ext cx="2838600" cy="40284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http://xkcd.com/1425/</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Problem</a:t>
            </a:r>
            <a:endParaRPr lang="de-DE" sz="1800" strike="noStrike" spc="-1">
              <a:solidFill>
                <a:srgbClr val="000000"/>
              </a:solidFill>
              <a:uFill>
                <a:solidFill>
                  <a:srgbClr val="FFFFFF"/>
                </a:solidFill>
              </a:uFill>
              <a:latin typeface="Arial"/>
            </a:endParaRPr>
          </a:p>
        </p:txBody>
      </p:sp>
      <p:sp>
        <p:nvSpPr>
          <p:cNvPr id="1153" name="TextShape 2"/>
          <p:cNvSpPr txBox="1"/>
          <p:nvPr/>
        </p:nvSpPr>
        <p:spPr>
          <a:xfrm>
            <a:off x="792000" y="4104000"/>
            <a:ext cx="180720" cy="346320"/>
          </a:xfrm>
          <a:prstGeom prst="rect">
            <a:avLst/>
          </a:prstGeom>
          <a:noFill/>
          <a:ln>
            <a:noFill/>
          </a:ln>
        </p:spPr>
      </p:sp>
      <p:pic>
        <p:nvPicPr>
          <p:cNvPr id="1154" name="Picture 1153"/>
          <p:cNvPicPr/>
          <p:nvPr/>
        </p:nvPicPr>
        <p:blipFill>
          <a:blip r:embed="rId2" cstate="print"/>
          <a:stretch/>
        </p:blipFill>
        <p:spPr>
          <a:xfrm>
            <a:off x="305640" y="1152000"/>
            <a:ext cx="2502360" cy="2103840"/>
          </a:xfrm>
          <a:prstGeom prst="rect">
            <a:avLst/>
          </a:prstGeom>
          <a:ln>
            <a:noFill/>
          </a:ln>
        </p:spPr>
      </p:pic>
      <p:pic>
        <p:nvPicPr>
          <p:cNvPr id="1155" name="Picture 1154"/>
          <p:cNvPicPr/>
          <p:nvPr/>
        </p:nvPicPr>
        <p:blipFill>
          <a:blip r:embed="rId3" cstate="print"/>
          <a:stretch/>
        </p:blipFill>
        <p:spPr>
          <a:xfrm>
            <a:off x="2808000" y="1152000"/>
            <a:ext cx="3758400" cy="2737080"/>
          </a:xfrm>
          <a:prstGeom prst="rect">
            <a:avLst/>
          </a:prstGeom>
          <a:ln>
            <a:noFill/>
          </a:ln>
        </p:spPr>
      </p:pic>
      <p:pic>
        <p:nvPicPr>
          <p:cNvPr id="1156" name="Picture 1155"/>
          <p:cNvPicPr/>
          <p:nvPr/>
        </p:nvPicPr>
        <p:blipFill>
          <a:blip r:embed="rId4" cstate="print"/>
          <a:stretch/>
        </p:blipFill>
        <p:spPr>
          <a:xfrm>
            <a:off x="6408000" y="1336320"/>
            <a:ext cx="3234240" cy="4044600"/>
          </a:xfrm>
          <a:prstGeom prst="rect">
            <a:avLst/>
          </a:prstGeom>
          <a:ln>
            <a:noFill/>
          </a:ln>
        </p:spPr>
      </p:pic>
      <p:pic>
        <p:nvPicPr>
          <p:cNvPr id="1157" name="Picture 1156"/>
          <p:cNvPicPr/>
          <p:nvPr/>
        </p:nvPicPr>
        <p:blipFill>
          <a:blip r:embed="rId5" cstate="print"/>
          <a:stretch/>
        </p:blipFill>
        <p:spPr>
          <a:xfrm>
            <a:off x="5976000" y="1137600"/>
            <a:ext cx="3666240" cy="2462400"/>
          </a:xfrm>
          <a:prstGeom prst="rect">
            <a:avLst/>
          </a:prstGeom>
          <a:ln>
            <a:noFill/>
          </a:ln>
        </p:spPr>
      </p:pic>
      <p:pic>
        <p:nvPicPr>
          <p:cNvPr id="1158" name="Picture 1157"/>
          <p:cNvPicPr/>
          <p:nvPr/>
        </p:nvPicPr>
        <p:blipFill>
          <a:blip r:embed="rId6" cstate="print"/>
          <a:stretch/>
        </p:blipFill>
        <p:spPr>
          <a:xfrm>
            <a:off x="308160" y="3240000"/>
            <a:ext cx="3147840" cy="2144880"/>
          </a:xfrm>
          <a:prstGeom prst="rect">
            <a:avLst/>
          </a:prstGeom>
          <a:ln>
            <a:noFill/>
          </a:ln>
        </p:spPr>
      </p:pic>
      <p:pic>
        <p:nvPicPr>
          <p:cNvPr id="1159" name="Picture 1158"/>
          <p:cNvPicPr/>
          <p:nvPr/>
        </p:nvPicPr>
        <p:blipFill>
          <a:blip r:embed="rId7" cstate="print"/>
          <a:stretch/>
        </p:blipFill>
        <p:spPr>
          <a:xfrm>
            <a:off x="3422880" y="3367440"/>
            <a:ext cx="2985120" cy="2017440"/>
          </a:xfrm>
          <a:prstGeom prst="rect">
            <a:avLst/>
          </a:prstGeom>
          <a:ln>
            <a:noFill/>
          </a:ln>
        </p:spPr>
      </p:pic>
      <p:sp>
        <p:nvSpPr>
          <p:cNvPr id="1160" name="TextShape 3"/>
          <p:cNvSpPr txBox="1"/>
          <p:nvPr/>
        </p:nvSpPr>
        <p:spPr>
          <a:xfrm>
            <a:off x="432000" y="5633280"/>
            <a:ext cx="9221040" cy="486720"/>
          </a:xfrm>
          <a:prstGeom prst="rect">
            <a:avLst/>
          </a:prstGeom>
          <a:noFill/>
          <a:ln>
            <a:noFill/>
          </a:ln>
        </p:spPr>
        <p:txBody>
          <a:bodyPr lIns="90000" tIns="45000" rIns="90000" bIns="45000"/>
          <a:lstStyle/>
          <a:p>
            <a:r>
              <a:rPr lang="de-DE" sz="2800" strike="noStrike" spc="-1">
                <a:solidFill>
                  <a:srgbClr val="000000"/>
                </a:solidFill>
                <a:uFill>
                  <a:solidFill>
                    <a:srgbClr val="FFFFFF"/>
                  </a:solidFill>
                </a:uFill>
                <a:latin typeface="Arial"/>
              </a:rPr>
              <a:t>Lots of different birds in different poses, scales, positions!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Invariance under Transformations</a:t>
            </a:r>
            <a:endParaRPr lang="de-DE" sz="1800" strike="noStrike" spc="-1">
              <a:solidFill>
                <a:srgbClr val="000000"/>
              </a:solidFill>
              <a:uFill>
                <a:solidFill>
                  <a:srgbClr val="FFFFFF"/>
                </a:solidFill>
              </a:uFill>
              <a:latin typeface="Arial"/>
            </a:endParaRPr>
          </a:p>
        </p:txBody>
      </p:sp>
      <p:sp>
        <p:nvSpPr>
          <p:cNvPr id="1162" name="TextShape 2"/>
          <p:cNvSpPr txBox="1"/>
          <p:nvPr/>
        </p:nvSpPr>
        <p:spPr>
          <a:xfrm>
            <a:off x="792000" y="4104000"/>
            <a:ext cx="180720" cy="346320"/>
          </a:xfrm>
          <a:prstGeom prst="rect">
            <a:avLst/>
          </a:prstGeom>
          <a:noFill/>
          <a:ln>
            <a:noFill/>
          </a:ln>
        </p:spPr>
      </p:sp>
      <p:sp>
        <p:nvSpPr>
          <p:cNvPr id="1163" name="TextShape 3"/>
          <p:cNvSpPr txBox="1"/>
          <p:nvPr/>
        </p:nvSpPr>
        <p:spPr>
          <a:xfrm>
            <a:off x="288000" y="1901160"/>
            <a:ext cx="9360000" cy="420732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400" b="1" strike="noStrike" spc="-1" dirty="0">
                <a:solidFill>
                  <a:srgbClr val="000000"/>
                </a:solidFill>
                <a:uFill>
                  <a:solidFill>
                    <a:srgbClr val="FFFFFF"/>
                  </a:solidFill>
                </a:uFill>
                <a:latin typeface="Arial"/>
              </a:rPr>
              <a:t>We can think of different strategies to build a classifier which is invariant under certain transformations of its input</a:t>
            </a:r>
            <a:endParaRPr lang="de-DE" sz="2200" strike="noStrike" spc="-1" dirty="0">
              <a:solidFill>
                <a:srgbClr val="000000"/>
              </a:solidFill>
              <a:uFill>
                <a:solidFill>
                  <a:srgbClr val="FFFFFF"/>
                </a:solidFill>
              </a:uFill>
              <a:latin typeface="Arial"/>
            </a:endParaRPr>
          </a:p>
          <a:p>
            <a:pPr marL="216000" indent="-216000">
              <a:buClr>
                <a:srgbClr val="000000"/>
              </a:buClr>
              <a:buSzPct val="45000"/>
            </a:pPr>
            <a:endParaRPr lang="de-DE" sz="2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Use copies of same image with arbitrary translation, rotation and scaling during the training </a:t>
            </a:r>
            <a:r>
              <a:rPr lang="de-DE" sz="2200" strike="noStrike" spc="-1" dirty="0" smtClean="0">
                <a:solidFill>
                  <a:srgbClr val="000000"/>
                </a:solidFill>
                <a:uFill>
                  <a:solidFill>
                    <a:srgbClr val="FFFFFF"/>
                  </a:solidFill>
                </a:uFill>
                <a:latin typeface="Arial"/>
              </a:rPr>
              <a:t>phase</a:t>
            </a:r>
            <a:endParaRPr lang="de-DE" sz="2200" spc="-1" dirty="0">
              <a:solidFill>
                <a:srgbClr val="000000"/>
              </a:solidFill>
              <a:uFill>
                <a:solidFill>
                  <a:srgbClr val="FFFFFF"/>
                </a:solidFill>
              </a:uFill>
              <a:latin typeface="Arial"/>
            </a:endParaRPr>
          </a:p>
          <a:p>
            <a:pPr marL="216000" indent="-216000">
              <a:buClr>
                <a:srgbClr val="000000"/>
              </a:buClr>
              <a:buSzPct val="45000"/>
            </a:pPr>
            <a:endParaRPr lang="de-DE" sz="2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Add term to Loss-Function that penalizes changes in the model output when input is transformed → Tangent </a:t>
            </a:r>
            <a:r>
              <a:rPr lang="de-DE" sz="2200" strike="noStrike" spc="-1" dirty="0" smtClean="0">
                <a:solidFill>
                  <a:srgbClr val="000000"/>
                </a:solidFill>
                <a:uFill>
                  <a:solidFill>
                    <a:srgbClr val="FFFFFF"/>
                  </a:solidFill>
                </a:uFill>
                <a:latin typeface="Arial"/>
              </a:rPr>
              <a:t>propagation</a:t>
            </a:r>
            <a:endParaRPr lang="de-DE" sz="2200" spc="-1" dirty="0">
              <a:solidFill>
                <a:srgbClr val="000000"/>
              </a:solidFill>
              <a:uFill>
                <a:solidFill>
                  <a:srgbClr val="FFFFFF"/>
                </a:solidFill>
              </a:uFill>
              <a:latin typeface="Arial"/>
            </a:endParaRPr>
          </a:p>
          <a:p>
            <a:pPr marL="216000" indent="-216000">
              <a:buClr>
                <a:srgbClr val="000000"/>
              </a:buClr>
              <a:buSzPct val="45000"/>
            </a:pPr>
            <a:endParaRPr lang="de-DE" sz="2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Extract hand-crafted features that are invariant under the </a:t>
            </a:r>
            <a:r>
              <a:rPr lang="de-DE" sz="2200" strike="noStrike" spc="-1" dirty="0" smtClean="0">
                <a:solidFill>
                  <a:srgbClr val="000000"/>
                </a:solidFill>
                <a:uFill>
                  <a:solidFill>
                    <a:srgbClr val="FFFFFF"/>
                  </a:solidFill>
                </a:uFill>
                <a:latin typeface="Arial"/>
              </a:rPr>
              <a:t>transformation</a:t>
            </a:r>
            <a:endParaRPr lang="de-DE" sz="2200" spc="-1" dirty="0">
              <a:solidFill>
                <a:srgbClr val="000000"/>
              </a:solidFill>
              <a:uFill>
                <a:solidFill>
                  <a:srgbClr val="FFFFFF"/>
                </a:solidFill>
              </a:uFill>
              <a:latin typeface="Arial"/>
            </a:endParaRPr>
          </a:p>
          <a:p>
            <a:pPr marL="216000" indent="-216000">
              <a:buClr>
                <a:srgbClr val="000000"/>
              </a:buClr>
              <a:buSzPct val="45000"/>
            </a:pPr>
            <a:endParaRPr lang="de-DE" sz="2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Build invariance properties into structure of neural network </a:t>
            </a:r>
            <a:r>
              <a:rPr lang="de-DE" sz="2200" strike="noStrike" spc="-1" dirty="0" smtClean="0">
                <a:solidFill>
                  <a:srgbClr val="000000"/>
                </a:solidFill>
                <a:uFill>
                  <a:solidFill>
                    <a:srgbClr val="FFFFFF"/>
                  </a:solidFill>
                </a:uFill>
                <a:latin typeface="Arial"/>
              </a:rPr>
              <a:t>→</a:t>
            </a:r>
            <a:r>
              <a:rPr lang="de-DE" sz="2200" spc="-1" dirty="0">
                <a:solidFill>
                  <a:srgbClr val="000000"/>
                </a:solidFill>
                <a:uFill>
                  <a:solidFill>
                    <a:srgbClr val="FFFFFF"/>
                  </a:solidFill>
                </a:uFill>
                <a:latin typeface="Arial"/>
              </a:rPr>
              <a:t/>
            </a:r>
            <a:br>
              <a:rPr lang="de-DE" sz="2200" spc="-1" dirty="0">
                <a:solidFill>
                  <a:srgbClr val="000000"/>
                </a:solidFill>
                <a:uFill>
                  <a:solidFill>
                    <a:srgbClr val="FFFFFF"/>
                  </a:solidFill>
                </a:uFill>
                <a:latin typeface="Arial"/>
              </a:rPr>
            </a:br>
            <a:r>
              <a:rPr lang="de-DE" sz="2200" b="1" strike="noStrike" spc="-1" dirty="0" smtClean="0">
                <a:solidFill>
                  <a:srgbClr val="000000"/>
                </a:solidFill>
                <a:uFill>
                  <a:solidFill>
                    <a:srgbClr val="FFFFFF"/>
                  </a:solidFill>
                </a:uFill>
                <a:latin typeface="Arial"/>
              </a:rPr>
              <a:t>local </a:t>
            </a:r>
            <a:r>
              <a:rPr lang="de-DE" sz="2200" b="1" strike="noStrike" spc="-1" dirty="0">
                <a:solidFill>
                  <a:srgbClr val="000000"/>
                </a:solidFill>
                <a:uFill>
                  <a:solidFill>
                    <a:srgbClr val="FFFFFF"/>
                  </a:solidFill>
                </a:uFill>
                <a:latin typeface="Arial"/>
              </a:rPr>
              <a:t>receptive fields, shared weights and subsampling</a:t>
            </a:r>
            <a:endParaRPr lang="de-DE" sz="22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Convolutional Neural Network</a:t>
            </a:r>
            <a:endParaRPr lang="de-DE" sz="1800" strike="noStrike" spc="-1">
              <a:solidFill>
                <a:srgbClr val="000000"/>
              </a:solidFill>
              <a:uFill>
                <a:solidFill>
                  <a:srgbClr val="FFFFFF"/>
                </a:solidFill>
              </a:uFill>
              <a:latin typeface="Arial"/>
            </a:endParaRPr>
          </a:p>
        </p:txBody>
      </p:sp>
      <p:sp>
        <p:nvSpPr>
          <p:cNvPr id="1165" name="TextShape 2"/>
          <p:cNvSpPr txBox="1"/>
          <p:nvPr/>
        </p:nvSpPr>
        <p:spPr>
          <a:xfrm>
            <a:off x="792000" y="4104000"/>
            <a:ext cx="180720" cy="346320"/>
          </a:xfrm>
          <a:prstGeom prst="rect">
            <a:avLst/>
          </a:prstGeom>
          <a:noFill/>
          <a:ln>
            <a:noFill/>
          </a:ln>
        </p:spPr>
      </p:sp>
      <p:pic>
        <p:nvPicPr>
          <p:cNvPr id="1166" name="Picture 1165"/>
          <p:cNvPicPr/>
          <p:nvPr/>
        </p:nvPicPr>
        <p:blipFill>
          <a:blip r:embed="rId2" cstate="print"/>
          <a:stretch/>
        </p:blipFill>
        <p:spPr>
          <a:xfrm>
            <a:off x="432000" y="1548000"/>
            <a:ext cx="9182880" cy="3137760"/>
          </a:xfrm>
          <a:prstGeom prst="rect">
            <a:avLst/>
          </a:prstGeom>
          <a:ln>
            <a:noFill/>
          </a:ln>
        </p:spPr>
      </p:pic>
      <p:sp>
        <p:nvSpPr>
          <p:cNvPr id="1167" name="TextShape 3"/>
          <p:cNvSpPr txBox="1"/>
          <p:nvPr/>
        </p:nvSpPr>
        <p:spPr>
          <a:xfrm>
            <a:off x="3018240" y="1152000"/>
            <a:ext cx="3461760" cy="40284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http://parkorbird.flickr.com/</a:t>
            </a:r>
          </a:p>
        </p:txBody>
      </p:sp>
      <p:sp>
        <p:nvSpPr>
          <p:cNvPr id="1168" name="TextShape 4"/>
          <p:cNvSpPr txBox="1"/>
          <p:nvPr/>
        </p:nvSpPr>
        <p:spPr>
          <a:xfrm>
            <a:off x="720000" y="4644000"/>
            <a:ext cx="8352000" cy="196524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Convolution layer: Organized in planes called feature maps</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Learnable filters (e.g. edge detector)</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All units take inputs only from small subregion of the image</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All units are constrained to share the same weights</a:t>
            </a:r>
          </a:p>
          <a:p>
            <a:pPr marL="216000" indent="-216000">
              <a:buClr>
                <a:srgbClr val="000000"/>
              </a:buClr>
              <a:buSzPct val="45000"/>
            </a:pPr>
            <a:r>
              <a:rPr lang="de-DE" sz="2200" strike="noStrike" spc="-1" dirty="0">
                <a:solidFill>
                  <a:srgbClr val="000000"/>
                </a:solidFill>
                <a:uFill>
                  <a:solidFill>
                    <a:srgbClr val="FFFFFF"/>
                  </a:solidFill>
                </a:uFill>
                <a:latin typeface="Arial"/>
              </a:rPr>
              <a:t>→ All units detect same pattern but in different </a:t>
            </a:r>
            <a:r>
              <a:rPr lang="de-DE" sz="2200" strike="noStrike" spc="-1" dirty="0" smtClean="0">
                <a:solidFill>
                  <a:srgbClr val="000000"/>
                </a:solidFill>
                <a:uFill>
                  <a:solidFill>
                    <a:srgbClr val="FFFFFF"/>
                  </a:solidFill>
                </a:uFill>
                <a:latin typeface="Arial"/>
              </a:rPr>
              <a:t>locations</a:t>
            </a:r>
            <a:endParaRPr lang="de-DE" sz="22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3" name="Picture 872"/>
          <p:cNvPicPr/>
          <p:nvPr/>
        </p:nvPicPr>
        <p:blipFill>
          <a:blip r:embed="rId2" cstate="print"/>
          <a:stretch/>
        </p:blipFill>
        <p:spPr>
          <a:xfrm>
            <a:off x="19080" y="656280"/>
            <a:ext cx="9903960" cy="5941440"/>
          </a:xfrm>
          <a:prstGeom prst="rect">
            <a:avLst/>
          </a:prstGeom>
          <a:ln>
            <a:noFill/>
          </a:ln>
        </p:spPr>
      </p:pic>
      <p:sp>
        <p:nvSpPr>
          <p:cNvPr id="875"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Classification Quality</a:t>
            </a:r>
            <a:endParaRPr lang="de-DE" sz="1800" strike="noStrike" spc="-1">
              <a:solidFill>
                <a:srgbClr val="000000"/>
              </a:solidFill>
              <a:uFill>
                <a:solidFill>
                  <a:srgbClr val="FFFFFF"/>
                </a:solidFill>
              </a:uFill>
              <a:latin typeface="Arial"/>
            </a:endParaRPr>
          </a:p>
        </p:txBody>
      </p:sp>
      <p:pic>
        <p:nvPicPr>
          <p:cNvPr id="5" name="Picture 4"/>
          <p:cNvPicPr/>
          <p:nvPr/>
        </p:nvPicPr>
        <p:blipFill>
          <a:blip r:embed="rId3" cstate="print"/>
          <a:stretch/>
        </p:blipFill>
        <p:spPr>
          <a:xfrm>
            <a:off x="17592" y="656280"/>
            <a:ext cx="9903960" cy="594144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7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Convolutional Neural Network</a:t>
            </a:r>
            <a:endParaRPr lang="de-DE" sz="1800" strike="noStrike" spc="-1">
              <a:solidFill>
                <a:srgbClr val="000000"/>
              </a:solidFill>
              <a:uFill>
                <a:solidFill>
                  <a:srgbClr val="FFFFFF"/>
                </a:solidFill>
              </a:uFill>
              <a:latin typeface="Arial"/>
            </a:endParaRPr>
          </a:p>
        </p:txBody>
      </p:sp>
      <p:sp>
        <p:nvSpPr>
          <p:cNvPr id="1170" name="TextShape 2"/>
          <p:cNvSpPr txBox="1"/>
          <p:nvPr/>
        </p:nvSpPr>
        <p:spPr>
          <a:xfrm>
            <a:off x="792000" y="4104000"/>
            <a:ext cx="180720" cy="346320"/>
          </a:xfrm>
          <a:prstGeom prst="rect">
            <a:avLst/>
          </a:prstGeom>
          <a:noFill/>
          <a:ln>
            <a:noFill/>
          </a:ln>
        </p:spPr>
      </p:sp>
      <p:pic>
        <p:nvPicPr>
          <p:cNvPr id="1171" name="Picture 1170"/>
          <p:cNvPicPr/>
          <p:nvPr/>
        </p:nvPicPr>
        <p:blipFill>
          <a:blip r:embed="rId2" cstate="print"/>
          <a:stretch/>
        </p:blipFill>
        <p:spPr>
          <a:xfrm>
            <a:off x="432000" y="1548000"/>
            <a:ext cx="9182880" cy="3137760"/>
          </a:xfrm>
          <a:prstGeom prst="rect">
            <a:avLst/>
          </a:prstGeom>
          <a:ln>
            <a:noFill/>
          </a:ln>
        </p:spPr>
      </p:pic>
      <p:sp>
        <p:nvSpPr>
          <p:cNvPr id="1172" name="TextShape 3"/>
          <p:cNvSpPr txBox="1"/>
          <p:nvPr/>
        </p:nvSpPr>
        <p:spPr>
          <a:xfrm>
            <a:off x="3018240" y="1152000"/>
            <a:ext cx="3461760" cy="40284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http://parkorbird.flickr.com/</a:t>
            </a:r>
          </a:p>
        </p:txBody>
      </p:sp>
      <p:sp>
        <p:nvSpPr>
          <p:cNvPr id="1173" name="TextShape 4"/>
          <p:cNvSpPr txBox="1"/>
          <p:nvPr/>
        </p:nvSpPr>
        <p:spPr>
          <a:xfrm>
            <a:off x="720000" y="4752000"/>
            <a:ext cx="8568000" cy="196524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Pooling Layer:</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Take inputs from small receptive field in the feature maps</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Perform subsampling by weighted average + activation function</a:t>
            </a:r>
          </a:p>
          <a:p>
            <a:pPr marL="216000" indent="-216000">
              <a:buClr>
                <a:srgbClr val="000000"/>
              </a:buClr>
              <a:buSzPct val="45000"/>
            </a:pPr>
            <a:r>
              <a:rPr lang="de-DE" sz="2200" strike="noStrike" spc="-1" dirty="0">
                <a:solidFill>
                  <a:srgbClr val="000000"/>
                </a:solidFill>
                <a:uFill>
                  <a:solidFill>
                    <a:srgbClr val="FFFFFF"/>
                  </a:solidFill>
                </a:uFill>
                <a:latin typeface="Arial"/>
              </a:rPr>
              <a:t>→ Insensitive against small shifts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Convolutional Neural Network</a:t>
            </a:r>
            <a:endParaRPr lang="de-DE" sz="1800" strike="noStrike" spc="-1">
              <a:solidFill>
                <a:srgbClr val="000000"/>
              </a:solidFill>
              <a:uFill>
                <a:solidFill>
                  <a:srgbClr val="FFFFFF"/>
                </a:solidFill>
              </a:uFill>
              <a:latin typeface="Arial"/>
            </a:endParaRPr>
          </a:p>
        </p:txBody>
      </p:sp>
      <p:sp>
        <p:nvSpPr>
          <p:cNvPr id="1175" name="TextShape 2"/>
          <p:cNvSpPr txBox="1"/>
          <p:nvPr/>
        </p:nvSpPr>
        <p:spPr>
          <a:xfrm>
            <a:off x="792000" y="4104000"/>
            <a:ext cx="180720" cy="346320"/>
          </a:xfrm>
          <a:prstGeom prst="rect">
            <a:avLst/>
          </a:prstGeom>
          <a:noFill/>
          <a:ln>
            <a:noFill/>
          </a:ln>
        </p:spPr>
      </p:sp>
      <p:pic>
        <p:nvPicPr>
          <p:cNvPr id="1176" name="Picture 1175"/>
          <p:cNvPicPr/>
          <p:nvPr/>
        </p:nvPicPr>
        <p:blipFill>
          <a:blip r:embed="rId2" cstate="print"/>
          <a:stretch/>
        </p:blipFill>
        <p:spPr>
          <a:xfrm>
            <a:off x="432000" y="1548000"/>
            <a:ext cx="9182880" cy="3137760"/>
          </a:xfrm>
          <a:prstGeom prst="rect">
            <a:avLst/>
          </a:prstGeom>
          <a:ln>
            <a:noFill/>
          </a:ln>
        </p:spPr>
      </p:pic>
      <p:sp>
        <p:nvSpPr>
          <p:cNvPr id="1177" name="TextShape 3"/>
          <p:cNvSpPr txBox="1"/>
          <p:nvPr/>
        </p:nvSpPr>
        <p:spPr>
          <a:xfrm>
            <a:off x="3018240" y="1152000"/>
            <a:ext cx="3461760" cy="402840"/>
          </a:xfrm>
          <a:prstGeom prst="rect">
            <a:avLst/>
          </a:prstGeom>
          <a:noFill/>
          <a:ln>
            <a:noFill/>
          </a:ln>
        </p:spPr>
        <p:txBody>
          <a:bodyPr lIns="90000" tIns="45000" rIns="90000" bIns="45000"/>
          <a:lstStyle/>
          <a:p>
            <a:r>
              <a:rPr lang="de-DE" sz="2200" strike="noStrike" spc="-1">
                <a:solidFill>
                  <a:srgbClr val="000000"/>
                </a:solidFill>
                <a:uFill>
                  <a:solidFill>
                    <a:srgbClr val="FFFFFF"/>
                  </a:solidFill>
                </a:uFill>
                <a:latin typeface="Arial"/>
              </a:rPr>
              <a:t>http://parkorbird.flickr.com/</a:t>
            </a:r>
          </a:p>
        </p:txBody>
      </p:sp>
      <p:sp>
        <p:nvSpPr>
          <p:cNvPr id="1178" name="TextShape 4"/>
          <p:cNvSpPr txBox="1"/>
          <p:nvPr/>
        </p:nvSpPr>
        <p:spPr>
          <a:xfrm>
            <a:off x="576000" y="4752000"/>
            <a:ext cx="9072000" cy="196524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de-DE" sz="2200" strike="noStrike" spc="-1" dirty="0">
                <a:solidFill>
                  <a:srgbClr val="000000"/>
                </a:solidFill>
                <a:uFill>
                  <a:solidFill>
                    <a:srgbClr val="FFFFFF"/>
                  </a:solidFill>
                </a:uFill>
                <a:latin typeface="Arial"/>
              </a:rPr>
              <a:t>Architecture: Multiple pairs of convolution + pooling layers</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Each stage </a:t>
            </a:r>
            <a:r>
              <a:rPr lang="de-DE" strike="noStrike" spc="-1" dirty="0" smtClean="0">
                <a:solidFill>
                  <a:srgbClr val="000000"/>
                </a:solidFill>
                <a:uFill>
                  <a:solidFill>
                    <a:srgbClr val="FFFFFF"/>
                  </a:solidFill>
                </a:uFill>
                <a:latin typeface="Arial"/>
              </a:rPr>
              <a:t>has a </a:t>
            </a:r>
            <a:r>
              <a:rPr lang="de-DE" strike="noStrike" spc="-1" dirty="0">
                <a:solidFill>
                  <a:srgbClr val="000000"/>
                </a:solidFill>
                <a:uFill>
                  <a:solidFill>
                    <a:srgbClr val="FFFFFF"/>
                  </a:solidFill>
                </a:uFill>
                <a:latin typeface="Arial"/>
              </a:rPr>
              <a:t>larger degree of invariance to input transformations</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Gradual reduction </a:t>
            </a:r>
            <a:r>
              <a:rPr lang="de-DE" strike="noStrike" spc="-1" dirty="0" smtClean="0">
                <a:solidFill>
                  <a:srgbClr val="000000"/>
                </a:solidFill>
                <a:uFill>
                  <a:solidFill>
                    <a:srgbClr val="FFFFFF"/>
                  </a:solidFill>
                </a:uFill>
                <a:latin typeface="Arial"/>
              </a:rPr>
              <a:t>in </a:t>
            </a:r>
            <a:r>
              <a:rPr lang="de-DE" strike="noStrike" spc="-1" dirty="0">
                <a:solidFill>
                  <a:srgbClr val="000000"/>
                </a:solidFill>
                <a:uFill>
                  <a:solidFill>
                    <a:srgbClr val="FFFFFF"/>
                  </a:solidFill>
                </a:uFill>
                <a:latin typeface="Arial"/>
              </a:rPr>
              <a:t>resolution compensated by increasing number of features</a:t>
            </a:r>
          </a:p>
          <a:p>
            <a:pPr marL="432000" lvl="1" indent="-216000">
              <a:buClr>
                <a:srgbClr val="000000"/>
              </a:buClr>
              <a:buSzPct val="45000"/>
              <a:buFont typeface="Wingdings" charset="2"/>
              <a:buChar char=""/>
            </a:pPr>
            <a:r>
              <a:rPr lang="de-DE" strike="noStrike" spc="-1" dirty="0">
                <a:solidFill>
                  <a:srgbClr val="000000"/>
                </a:solidFill>
                <a:uFill>
                  <a:solidFill>
                    <a:srgbClr val="FFFFFF"/>
                  </a:solidFill>
                </a:uFill>
                <a:latin typeface="Arial"/>
              </a:rPr>
              <a:t>Final layer typically fully connected with softmax output for multiclass classification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Limitations</a:t>
            </a:r>
            <a:endParaRPr lang="de-DE" sz="1800" strike="noStrike" spc="-1">
              <a:solidFill>
                <a:srgbClr val="000000"/>
              </a:solidFill>
              <a:uFill>
                <a:solidFill>
                  <a:srgbClr val="FFFFFF"/>
                </a:solidFill>
              </a:uFill>
              <a:latin typeface="Arial"/>
            </a:endParaRPr>
          </a:p>
        </p:txBody>
      </p:sp>
      <p:sp>
        <p:nvSpPr>
          <p:cNvPr id="1180" name="TextShape 2"/>
          <p:cNvSpPr txBox="1"/>
          <p:nvPr/>
        </p:nvSpPr>
        <p:spPr>
          <a:xfrm>
            <a:off x="792000" y="4104000"/>
            <a:ext cx="180720" cy="346320"/>
          </a:xfrm>
          <a:prstGeom prst="rect">
            <a:avLst/>
          </a:prstGeom>
          <a:noFill/>
          <a:ln>
            <a:noFill/>
          </a:ln>
        </p:spPr>
      </p:sp>
      <p:sp>
        <p:nvSpPr>
          <p:cNvPr id="1181" name="TextShape 3"/>
          <p:cNvSpPr txBox="1"/>
          <p:nvPr/>
        </p:nvSpPr>
        <p:spPr>
          <a:xfrm>
            <a:off x="576000" y="2736000"/>
            <a:ext cx="9072000" cy="1965240"/>
          </a:xfrm>
          <a:prstGeom prst="rect">
            <a:avLst/>
          </a:prstGeom>
          <a:noFill/>
          <a:ln>
            <a:noFill/>
          </a:ln>
        </p:spPr>
        <p:txBody>
          <a:bodyPr lIns="90000" tIns="45000" rIns="90000" bIns="45000"/>
          <a:lstStyle/>
          <a:p>
            <a:pPr marL="216000" indent="-216000">
              <a:lnSpc>
                <a:spcPct val="150000"/>
              </a:lnSpc>
              <a:buClr>
                <a:srgbClr val="000000"/>
              </a:buClr>
              <a:buSzPct val="45000"/>
            </a:pPr>
            <a:r>
              <a:rPr lang="de-DE" sz="2400" b="1" strike="noStrike" spc="-1" dirty="0">
                <a:solidFill>
                  <a:srgbClr val="000000"/>
                </a:solidFill>
                <a:uFill>
                  <a:solidFill>
                    <a:srgbClr val="FFFFFF"/>
                  </a:solidFill>
                </a:uFill>
                <a:latin typeface="Arial"/>
              </a:rPr>
              <a:t>Fixed input space dimension </a:t>
            </a:r>
            <a:endParaRPr lang="de-DE" sz="2400" b="1" strike="noStrike" spc="-1" dirty="0" smtClean="0">
              <a:solidFill>
                <a:srgbClr val="000000"/>
              </a:solidFill>
              <a:uFill>
                <a:solidFill>
                  <a:srgbClr val="FFFFFF"/>
                </a:solidFill>
              </a:uFill>
              <a:latin typeface="Arial"/>
            </a:endParaRPr>
          </a:p>
          <a:p>
            <a:pPr marL="216000" indent="-216000">
              <a:lnSpc>
                <a:spcPct val="150000"/>
              </a:lnSpc>
              <a:buClr>
                <a:srgbClr val="000000"/>
              </a:buClr>
              <a:buSzPct val="45000"/>
              <a:buFont typeface="Wingdings" charset="2"/>
              <a:buChar char=""/>
            </a:pPr>
            <a:r>
              <a:rPr lang="de-DE" sz="2200" strike="noStrike" spc="-1" dirty="0" smtClean="0">
                <a:solidFill>
                  <a:srgbClr val="000000"/>
                </a:solidFill>
                <a:uFill>
                  <a:solidFill>
                    <a:srgbClr val="FFFFFF"/>
                  </a:solidFill>
                </a:uFill>
                <a:latin typeface="Arial"/>
              </a:rPr>
              <a:t>Howto </a:t>
            </a:r>
            <a:r>
              <a:rPr lang="de-DE" sz="2200" strike="noStrike" spc="-1" dirty="0">
                <a:solidFill>
                  <a:srgbClr val="000000"/>
                </a:solidFill>
                <a:uFill>
                  <a:solidFill>
                    <a:srgbClr val="FFFFFF"/>
                  </a:solidFill>
                </a:uFill>
                <a:latin typeface="Arial"/>
              </a:rPr>
              <a:t>process sequential data like speech or text?</a:t>
            </a:r>
          </a:p>
          <a:p>
            <a:pPr marL="216000" indent="-216000">
              <a:lnSpc>
                <a:spcPct val="150000"/>
              </a:lnSpc>
              <a:buClr>
                <a:srgbClr val="000000"/>
              </a:buClr>
              <a:buSzPct val="45000"/>
              <a:buFont typeface="Wingdings" charset="2"/>
              <a:buChar char=""/>
            </a:pPr>
            <a:r>
              <a:rPr lang="de-DE" sz="2200" strike="noStrike" spc="-1" dirty="0" smtClean="0">
                <a:solidFill>
                  <a:srgbClr val="000000"/>
                </a:solidFill>
                <a:uFill>
                  <a:solidFill>
                    <a:srgbClr val="FFFFFF"/>
                  </a:solidFill>
                </a:uFill>
                <a:latin typeface="Arial"/>
              </a:rPr>
              <a:t>Computationally </a:t>
            </a:r>
            <a:r>
              <a:rPr lang="de-DE" sz="2200" strike="noStrike" spc="-1" dirty="0">
                <a:solidFill>
                  <a:srgbClr val="000000"/>
                </a:solidFill>
                <a:uFill>
                  <a:solidFill>
                    <a:srgbClr val="FFFFFF"/>
                  </a:solidFill>
                </a:uFill>
                <a:latin typeface="Arial"/>
              </a:rPr>
              <a:t>expensive because the amount of computation scales linearly with the number of image pixels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Recurrent Neural Network</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 name="Picture 1183"/>
          <p:cNvPicPr/>
          <p:nvPr/>
        </p:nvPicPr>
        <p:blipFill>
          <a:blip r:embed="rId2" cstate="print"/>
          <a:stretch/>
        </p:blipFill>
        <p:spPr>
          <a:xfrm>
            <a:off x="307080" y="1587960"/>
            <a:ext cx="9340920" cy="4572000"/>
          </a:xfrm>
          <a:prstGeom prst="rect">
            <a:avLst/>
          </a:prstGeom>
          <a:ln>
            <a:noFill/>
          </a:ln>
        </p:spPr>
      </p:pic>
      <p:pic>
        <p:nvPicPr>
          <p:cNvPr id="1185" name="Picture 1184"/>
          <p:cNvPicPr/>
          <p:nvPr/>
        </p:nvPicPr>
        <p:blipFill>
          <a:blip r:embed="rId3" cstate="print"/>
          <a:stretch/>
        </p:blipFill>
        <p:spPr>
          <a:xfrm>
            <a:off x="307440" y="1587960"/>
            <a:ext cx="9340920" cy="4572000"/>
          </a:xfrm>
          <a:prstGeom prst="rect">
            <a:avLst/>
          </a:prstGeom>
          <a:ln>
            <a:noFill/>
          </a:ln>
        </p:spPr>
      </p:pic>
      <p:sp>
        <p:nvSpPr>
          <p:cNvPr id="1183"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Recurrent Neural Network</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dirty="0" smtClean="0">
                <a:solidFill>
                  <a:srgbClr val="006699"/>
                </a:solidFill>
                <a:uFill>
                  <a:solidFill>
                    <a:srgbClr val="FFFFFF"/>
                  </a:solidFill>
                </a:uFill>
                <a:latin typeface="Arial"/>
                <a:ea typeface="DejaVu Sans"/>
              </a:rPr>
              <a:t>Long Short-Term </a:t>
            </a:r>
            <a:r>
              <a:rPr lang="de-DE" sz="3800" strike="noStrike" spc="-1" dirty="0">
                <a:solidFill>
                  <a:srgbClr val="006699"/>
                </a:solidFill>
                <a:uFill>
                  <a:solidFill>
                    <a:srgbClr val="FFFFFF"/>
                  </a:solidFill>
                </a:uFill>
                <a:latin typeface="Arial"/>
                <a:ea typeface="DejaVu Sans"/>
              </a:rPr>
              <a:t>Memory</a:t>
            </a:r>
            <a:endParaRPr lang="de-DE" sz="1800" strike="noStrike" spc="-1" dirty="0">
              <a:solidFill>
                <a:srgbClr val="000000"/>
              </a:solidFill>
              <a:uFill>
                <a:solidFill>
                  <a:srgbClr val="FFFFFF"/>
                </a:solidFill>
              </a:uFill>
              <a:latin typeface="Arial"/>
            </a:endParaRPr>
          </a:p>
        </p:txBody>
      </p:sp>
      <p:sp>
        <p:nvSpPr>
          <p:cNvPr id="1187" name="CustomShape 2"/>
          <p:cNvSpPr/>
          <p:nvPr/>
        </p:nvSpPr>
        <p:spPr>
          <a:xfrm>
            <a:off x="3456000" y="3888000"/>
            <a:ext cx="1950480" cy="345240"/>
          </a:xfrm>
          <a:prstGeom prst="rect">
            <a:avLst/>
          </a:prstGeom>
          <a:noFill/>
          <a:ln>
            <a:noFill/>
          </a:ln>
        </p:spPr>
        <p:style>
          <a:lnRef idx="0">
            <a:scrgbClr r="0" g="0" b="0"/>
          </a:lnRef>
          <a:fillRef idx="0">
            <a:scrgbClr r="0" g="0" b="0"/>
          </a:fillRef>
          <a:effectRef idx="0">
            <a:scrgbClr r="0" g="0" b="0"/>
          </a:effectRef>
          <a:fontRef idx="minor"/>
        </p:style>
      </p:sp>
      <p:pic>
        <p:nvPicPr>
          <p:cNvPr id="1188" name="Picture 1187"/>
          <p:cNvPicPr/>
          <p:nvPr/>
        </p:nvPicPr>
        <p:blipFill>
          <a:blip r:embed="rId2" cstate="print"/>
          <a:stretch/>
        </p:blipFill>
        <p:spPr>
          <a:xfrm>
            <a:off x="2219400" y="1296000"/>
            <a:ext cx="5556600" cy="3363120"/>
          </a:xfrm>
          <a:prstGeom prst="rect">
            <a:avLst/>
          </a:prstGeom>
          <a:ln>
            <a:noFill/>
          </a:ln>
        </p:spPr>
      </p:pic>
      <p:sp>
        <p:nvSpPr>
          <p:cNvPr id="1189" name="TextShape 3"/>
          <p:cNvSpPr txBox="1"/>
          <p:nvPr/>
        </p:nvSpPr>
        <p:spPr>
          <a:xfrm>
            <a:off x="804960" y="4749120"/>
            <a:ext cx="8915040" cy="1699560"/>
          </a:xfrm>
          <a:prstGeom prst="rect">
            <a:avLst/>
          </a:prstGeom>
          <a:noFill/>
          <a:ln>
            <a:noFill/>
          </a:ln>
        </p:spPr>
        <p:txBody>
          <a:bodyPr lIns="0" tIns="0" rIns="0" bIns="0" anchor="ctr"/>
          <a:lstStyle/>
          <a:p>
            <a:pPr marL="216000" indent="-216000">
              <a:buClr>
                <a:srgbClr val="000000"/>
              </a:buClr>
              <a:buSzPct val="45000"/>
              <a:buFont typeface="Wingdings" charset="2"/>
              <a:buChar char=""/>
            </a:pPr>
            <a:r>
              <a:rPr lang="de-DE" sz="2400" strike="noStrike" spc="-1" dirty="0">
                <a:solidFill>
                  <a:srgbClr val="000000"/>
                </a:solidFill>
                <a:uFill>
                  <a:solidFill>
                    <a:srgbClr val="FFFFFF"/>
                  </a:solidFill>
                </a:uFill>
                <a:latin typeface="Arial"/>
              </a:rPr>
              <a:t>Can remember a value for a long time period</a:t>
            </a:r>
            <a:endParaRPr lang="de-DE" sz="3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400" strike="noStrike" spc="-1" dirty="0">
                <a:solidFill>
                  <a:srgbClr val="000000"/>
                </a:solidFill>
                <a:uFill>
                  <a:solidFill>
                    <a:srgbClr val="FFFFFF"/>
                  </a:solidFill>
                </a:uFill>
                <a:latin typeface="Arial"/>
              </a:rPr>
              <a:t>Input gate decides when to update the stored value</a:t>
            </a:r>
            <a:endParaRPr lang="de-DE" sz="3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400" strike="noStrike" spc="-1" dirty="0">
                <a:solidFill>
                  <a:srgbClr val="000000"/>
                </a:solidFill>
                <a:uFill>
                  <a:solidFill>
                    <a:srgbClr val="FFFFFF"/>
                  </a:solidFill>
                </a:uFill>
                <a:latin typeface="Arial"/>
              </a:rPr>
              <a:t>Output gate </a:t>
            </a:r>
            <a:r>
              <a:rPr lang="de-DE" sz="2400" strike="noStrike" spc="-1" dirty="0" smtClean="0">
                <a:solidFill>
                  <a:srgbClr val="000000"/>
                </a:solidFill>
                <a:uFill>
                  <a:solidFill>
                    <a:srgbClr val="FFFFFF"/>
                  </a:solidFill>
                </a:uFill>
                <a:latin typeface="Arial"/>
              </a:rPr>
              <a:t>decides </a:t>
            </a:r>
            <a:r>
              <a:rPr lang="de-DE" sz="2400" strike="noStrike" spc="-1" dirty="0">
                <a:solidFill>
                  <a:srgbClr val="000000"/>
                </a:solidFill>
                <a:uFill>
                  <a:solidFill>
                    <a:srgbClr val="FFFFFF"/>
                  </a:solidFill>
                </a:uFill>
                <a:latin typeface="Arial"/>
              </a:rPr>
              <a:t>when to output the stored value</a:t>
            </a:r>
            <a:endParaRPr lang="de-DE" sz="3200" strike="noStrike" spc="-1" dirty="0">
              <a:solidFill>
                <a:srgbClr val="000000"/>
              </a:solidFill>
              <a:uFill>
                <a:solidFill>
                  <a:srgbClr val="FFFFFF"/>
                </a:solidFill>
              </a:uFill>
              <a:latin typeface="Arial"/>
            </a:endParaRPr>
          </a:p>
          <a:p>
            <a:pPr marL="216000" indent="-216000">
              <a:buClr>
                <a:srgbClr val="000000"/>
              </a:buClr>
              <a:buSzPct val="45000"/>
              <a:buFont typeface="Wingdings" charset="2"/>
              <a:buChar char=""/>
            </a:pPr>
            <a:r>
              <a:rPr lang="de-DE" sz="2400" strike="noStrike" spc="-1" dirty="0">
                <a:solidFill>
                  <a:srgbClr val="000000"/>
                </a:solidFill>
                <a:uFill>
                  <a:solidFill>
                    <a:srgbClr val="FFFFFF"/>
                  </a:solidFill>
                </a:uFill>
                <a:latin typeface="Arial"/>
              </a:rPr>
              <a:t>Forget gate </a:t>
            </a:r>
            <a:r>
              <a:rPr lang="de-DE" sz="2400" strike="noStrike" spc="-1" dirty="0" smtClean="0">
                <a:solidFill>
                  <a:srgbClr val="000000"/>
                </a:solidFill>
                <a:uFill>
                  <a:solidFill>
                    <a:srgbClr val="FFFFFF"/>
                  </a:solidFill>
                </a:uFill>
                <a:latin typeface="Arial"/>
              </a:rPr>
              <a:t>decides </a:t>
            </a:r>
            <a:r>
              <a:rPr lang="de-DE" sz="2400" strike="noStrike" spc="-1" dirty="0">
                <a:solidFill>
                  <a:srgbClr val="000000"/>
                </a:solidFill>
                <a:uFill>
                  <a:solidFill>
                    <a:srgbClr val="FFFFFF"/>
                  </a:solidFill>
                </a:uFill>
                <a:latin typeface="Arial"/>
              </a:rPr>
              <a:t>when to forget the stored value</a:t>
            </a:r>
            <a:endParaRPr lang="de-DE" sz="3200" strike="noStrike" spc="-1" dirty="0">
              <a:solidFill>
                <a:srgbClr val="000000"/>
              </a:solidFill>
              <a:uFill>
                <a:solidFill>
                  <a:srgbClr val="FFFFFF"/>
                </a:solidFill>
              </a:uFill>
              <a:latin typeface="Arial"/>
            </a:endParaRPr>
          </a:p>
          <a:p>
            <a:pPr marL="216000" indent="-216000">
              <a:buClr>
                <a:srgbClr val="000000"/>
              </a:buClr>
              <a:buSzPct val="45000"/>
            </a:pPr>
            <a:r>
              <a:rPr lang="de-DE" sz="2400" strike="noStrike" spc="-1" dirty="0">
                <a:solidFill>
                  <a:srgbClr val="000000"/>
                </a:solidFill>
                <a:uFill>
                  <a:solidFill>
                    <a:srgbClr val="FFFFFF"/>
                  </a:solidFill>
                </a:uFill>
                <a:latin typeface="Arial"/>
              </a:rPr>
              <a:t>→ </a:t>
            </a:r>
            <a:r>
              <a:rPr lang="de-DE" sz="2400" b="1" strike="noStrike" spc="-1" dirty="0">
                <a:solidFill>
                  <a:srgbClr val="000000"/>
                </a:solidFill>
                <a:uFill>
                  <a:solidFill>
                    <a:srgbClr val="FFFFFF"/>
                  </a:solidFill>
                </a:uFill>
                <a:latin typeface="Arial"/>
              </a:rPr>
              <a:t>Can process sequential data (e.g. text and speech)</a:t>
            </a:r>
            <a:endParaRPr lang="de-DE" sz="320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Character level language model</a:t>
            </a:r>
            <a:endParaRPr lang="de-DE" sz="1800" strike="noStrike" spc="-1">
              <a:solidFill>
                <a:srgbClr val="000000"/>
              </a:solidFill>
              <a:uFill>
                <a:solidFill>
                  <a:srgbClr val="FFFFFF"/>
                </a:solidFill>
              </a:uFill>
              <a:latin typeface="Arial"/>
            </a:endParaRPr>
          </a:p>
        </p:txBody>
      </p:sp>
      <p:sp>
        <p:nvSpPr>
          <p:cNvPr id="1191" name="CustomShape 2"/>
          <p:cNvSpPr/>
          <p:nvPr/>
        </p:nvSpPr>
        <p:spPr>
          <a:xfrm>
            <a:off x="3456000" y="3888000"/>
            <a:ext cx="1950480" cy="345240"/>
          </a:xfrm>
          <a:prstGeom prst="rect">
            <a:avLst/>
          </a:prstGeom>
          <a:noFill/>
          <a:ln>
            <a:noFill/>
          </a:ln>
        </p:spPr>
        <p:style>
          <a:lnRef idx="0">
            <a:scrgbClr r="0" g="0" b="0"/>
          </a:lnRef>
          <a:fillRef idx="0">
            <a:scrgbClr r="0" g="0" b="0"/>
          </a:fillRef>
          <a:effectRef idx="0">
            <a:scrgbClr r="0" g="0" b="0"/>
          </a:effectRef>
          <a:fontRef idx="minor"/>
        </p:style>
      </p:sp>
      <p:sp>
        <p:nvSpPr>
          <p:cNvPr id="1192" name="CustomShape 3"/>
          <p:cNvSpPr/>
          <p:nvPr/>
        </p:nvSpPr>
        <p:spPr>
          <a:xfrm>
            <a:off x="2099880" y="1116720"/>
            <a:ext cx="6309504"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dirty="0">
                <a:solidFill>
                  <a:srgbClr val="000000"/>
                </a:solidFill>
                <a:uFill>
                  <a:solidFill>
                    <a:srgbClr val="FFFFFF"/>
                  </a:solidFill>
                </a:uFill>
                <a:latin typeface="Arial"/>
              </a:rPr>
              <a:t>http://karpathy.github.io/2015/05/21/rnn-effectiveness/</a:t>
            </a:r>
          </a:p>
        </p:txBody>
      </p:sp>
      <p:pic>
        <p:nvPicPr>
          <p:cNvPr id="1193" name="Picture 1192"/>
          <p:cNvPicPr/>
          <p:nvPr/>
        </p:nvPicPr>
        <p:blipFill>
          <a:blip r:embed="rId2" cstate="print"/>
          <a:stretch/>
        </p:blipFill>
        <p:spPr>
          <a:xfrm>
            <a:off x="1991880" y="1521360"/>
            <a:ext cx="5974200" cy="5118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Applied on C-Code</a:t>
            </a:r>
            <a:endParaRPr lang="de-DE" sz="1800" strike="noStrike" spc="-1">
              <a:solidFill>
                <a:srgbClr val="000000"/>
              </a:solidFill>
              <a:uFill>
                <a:solidFill>
                  <a:srgbClr val="FFFFFF"/>
                </a:solidFill>
              </a:uFill>
              <a:latin typeface="Arial"/>
            </a:endParaRPr>
          </a:p>
        </p:txBody>
      </p:sp>
      <p:sp>
        <p:nvSpPr>
          <p:cNvPr id="1195" name="CustomShape 2"/>
          <p:cNvSpPr/>
          <p:nvPr/>
        </p:nvSpPr>
        <p:spPr>
          <a:xfrm>
            <a:off x="3456000" y="3888000"/>
            <a:ext cx="1950480" cy="345240"/>
          </a:xfrm>
          <a:prstGeom prst="rect">
            <a:avLst/>
          </a:prstGeom>
          <a:noFill/>
          <a:ln>
            <a:noFill/>
          </a:ln>
        </p:spPr>
        <p:style>
          <a:lnRef idx="0">
            <a:scrgbClr r="0" g="0" b="0"/>
          </a:lnRef>
          <a:fillRef idx="0">
            <a:scrgbClr r="0" g="0" b="0"/>
          </a:fillRef>
          <a:effectRef idx="0">
            <a:scrgbClr r="0" g="0" b="0"/>
          </a:effectRef>
          <a:fontRef idx="minor"/>
        </p:style>
      </p:sp>
      <p:sp>
        <p:nvSpPr>
          <p:cNvPr id="1196" name="CustomShape 3"/>
          <p:cNvSpPr/>
          <p:nvPr/>
        </p:nvSpPr>
        <p:spPr>
          <a:xfrm>
            <a:off x="2099880" y="1116720"/>
            <a:ext cx="6237496"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dirty="0">
                <a:solidFill>
                  <a:srgbClr val="000000"/>
                </a:solidFill>
                <a:uFill>
                  <a:solidFill>
                    <a:srgbClr val="FFFFFF"/>
                  </a:solidFill>
                </a:uFill>
                <a:latin typeface="Arial"/>
              </a:rPr>
              <a:t>http://karpathy.github.io/2015/05/21/rnn-effectiveness/</a:t>
            </a:r>
          </a:p>
        </p:txBody>
      </p:sp>
      <p:pic>
        <p:nvPicPr>
          <p:cNvPr id="1197" name="Picture 1196"/>
          <p:cNvPicPr/>
          <p:nvPr/>
        </p:nvPicPr>
        <p:blipFill>
          <a:blip r:embed="rId2" cstate="print"/>
          <a:stretch/>
        </p:blipFill>
        <p:spPr>
          <a:xfrm>
            <a:off x="482400" y="1367280"/>
            <a:ext cx="7494480" cy="5056200"/>
          </a:xfrm>
          <a:prstGeom prst="rect">
            <a:avLst/>
          </a:prstGeom>
          <a:ln>
            <a:noFill/>
          </a:ln>
        </p:spPr>
      </p:pic>
      <p:sp>
        <p:nvSpPr>
          <p:cNvPr id="1198" name="CustomShape 4"/>
          <p:cNvSpPr/>
          <p:nvPr/>
        </p:nvSpPr>
        <p:spPr>
          <a:xfrm>
            <a:off x="3859920" y="2216520"/>
            <a:ext cx="5851800" cy="1455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60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rPr>
              <a:t>Linux Kernel Code on Github (474 MB)</a:t>
            </a:r>
            <a:endParaRPr lang="de-DE" sz="1800" strike="noStrike" spc="-1">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rPr>
              <a:t>3-layer LSTMs (~10 million parameters)</a:t>
            </a:r>
            <a:endParaRPr lang="de-DE" sz="1800" strike="noStrike" spc="-1">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rPr>
              <a:t>Few days training time on graphic card</a:t>
            </a:r>
            <a:endParaRPr lang="de-DE" sz="1800" strike="noStrike" spc="-1">
              <a:solidFill>
                <a:srgbClr val="000000"/>
              </a:solidFill>
              <a:uFill>
                <a:solidFill>
                  <a:srgbClr val="FFFFFF"/>
                </a:solidFill>
              </a:uFill>
              <a:latin typeface="Arial"/>
            </a:endParaRPr>
          </a:p>
          <a:p>
            <a:pPr marL="216000" indent="-216000">
              <a:lnSpc>
                <a:spcPct val="100000"/>
              </a:lnSpc>
              <a:buClr>
                <a:srgbClr val="000000"/>
              </a:buClr>
              <a:buSzPct val="45000"/>
              <a:buFont typeface="Wingdings" charset="2"/>
              <a:buChar char=""/>
            </a:pPr>
            <a:r>
              <a:rPr lang="de-DE" sz="2400" strike="noStrike" spc="-1">
                <a:solidFill>
                  <a:srgbClr val="000000"/>
                </a:solidFill>
                <a:uFill>
                  <a:solidFill>
                    <a:srgbClr val="FFFFFF"/>
                  </a:solidFill>
                </a:uFill>
                <a:latin typeface="Arial"/>
              </a:rPr>
              <a:t>Learned syntax, but not semantic</a:t>
            </a:r>
            <a:endParaRPr lang="de-DE" sz="1800" strike="noStrike" spc="-1">
              <a:solidFill>
                <a:srgbClr val="000000"/>
              </a:solidFill>
              <a:uFill>
                <a:solidFill>
                  <a:srgbClr val="FFFFFF"/>
                </a:solidFill>
              </a:uFill>
              <a:latin typeface="Arial"/>
            </a:endParaRPr>
          </a:p>
        </p:txBody>
      </p:sp>
      <p:pic>
        <p:nvPicPr>
          <p:cNvPr id="1199" name="Picture 1198"/>
          <p:cNvPicPr/>
          <p:nvPr/>
        </p:nvPicPr>
        <p:blipFill>
          <a:blip r:embed="rId3" cstate="print"/>
          <a:stretch/>
        </p:blipFill>
        <p:spPr>
          <a:xfrm>
            <a:off x="3960000" y="4480920"/>
            <a:ext cx="7200000" cy="1963080"/>
          </a:xfrm>
          <a:prstGeom prst="rect">
            <a:avLst/>
          </a:prstGeom>
          <a:ln>
            <a:noFill/>
          </a:ln>
        </p:spPr>
      </p:pic>
      <p:sp>
        <p:nvSpPr>
          <p:cNvPr id="1200" name="TextShape 5"/>
          <p:cNvSpPr txBox="1"/>
          <p:nvPr/>
        </p:nvSpPr>
        <p:spPr>
          <a:xfrm>
            <a:off x="4019400" y="3898080"/>
            <a:ext cx="5614120" cy="402840"/>
          </a:xfrm>
          <a:prstGeom prst="rect">
            <a:avLst/>
          </a:prstGeom>
          <a:noFill/>
          <a:ln>
            <a:noFill/>
          </a:ln>
        </p:spPr>
        <p:txBody>
          <a:bodyPr lIns="90000" tIns="45000" rIns="90000" bIns="45000"/>
          <a:lstStyle/>
          <a:p>
            <a:r>
              <a:rPr lang="de-DE" sz="2200" strike="noStrike" spc="-1" dirty="0">
                <a:solidFill>
                  <a:srgbClr val="000000"/>
                </a:solidFill>
                <a:uFill>
                  <a:solidFill>
                    <a:srgbClr val="FFFFFF"/>
                  </a:solidFill>
                </a:uFill>
                <a:latin typeface="Arial"/>
              </a:rPr>
              <a:t>Cell that activates inside </a:t>
            </a:r>
            <a:r>
              <a:rPr lang="de-DE" sz="2200" b="1" i="1" strike="noStrike" spc="-1" dirty="0">
                <a:solidFill>
                  <a:srgbClr val="000000"/>
                </a:solidFill>
                <a:uFill>
                  <a:solidFill>
                    <a:srgbClr val="FFFFFF"/>
                  </a:solidFill>
                </a:uFill>
                <a:latin typeface="Arial"/>
              </a:rPr>
              <a:t>if statements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dirty="0">
                <a:solidFill>
                  <a:srgbClr val="006699"/>
                </a:solidFill>
                <a:uFill>
                  <a:solidFill>
                    <a:srgbClr val="FFFFFF"/>
                  </a:solidFill>
                </a:uFill>
                <a:latin typeface="Arial"/>
                <a:ea typeface="DejaVu Sans"/>
              </a:rPr>
              <a:t>Recurrent Models of Visual Attention</a:t>
            </a:r>
            <a:endParaRPr lang="de-DE" sz="1800" strike="noStrike" spc="-1" dirty="0">
              <a:solidFill>
                <a:srgbClr val="000000"/>
              </a:solidFill>
              <a:uFill>
                <a:solidFill>
                  <a:srgbClr val="FFFFFF"/>
                </a:solidFill>
              </a:uFill>
              <a:latin typeface="Arial"/>
            </a:endParaRPr>
          </a:p>
        </p:txBody>
      </p:sp>
      <p:sp>
        <p:nvSpPr>
          <p:cNvPr id="1202" name="TextShape 2"/>
          <p:cNvSpPr txBox="1"/>
          <p:nvPr/>
        </p:nvSpPr>
        <p:spPr>
          <a:xfrm>
            <a:off x="423000" y="2266200"/>
            <a:ext cx="5985000" cy="2701800"/>
          </a:xfrm>
          <a:prstGeom prst="rect">
            <a:avLst/>
          </a:prstGeom>
          <a:noFill/>
          <a:ln>
            <a:noFill/>
          </a:ln>
        </p:spPr>
        <p:txBody>
          <a:bodyPr lIns="0" tIns="0" rIns="0" bIns="0" anchor="ctr"/>
          <a:lstStyle/>
          <a:p>
            <a:pPr marL="216000" indent="-216000">
              <a:lnSpc>
                <a:spcPct val="15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rPr>
              <a:t>Scans image using recurrent neural network</a:t>
            </a:r>
          </a:p>
          <a:p>
            <a:pPr marL="216000" indent="-216000">
              <a:lnSpc>
                <a:spcPct val="15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rPr>
              <a:t>Trained using reinforcement learning methods </a:t>
            </a:r>
          </a:p>
          <a:p>
            <a:pPr marL="216000" indent="-216000">
              <a:lnSpc>
                <a:spcPct val="150000"/>
              </a:lnSpc>
              <a:buClr>
                <a:srgbClr val="000000"/>
              </a:buClr>
              <a:buSzPct val="45000"/>
              <a:buFont typeface="Wingdings" charset="2"/>
              <a:buChar char=""/>
            </a:pPr>
            <a:r>
              <a:rPr lang="de-DE" sz="2000" strike="noStrike" spc="-1" dirty="0">
                <a:solidFill>
                  <a:srgbClr val="000000"/>
                </a:solidFill>
                <a:uFill>
                  <a:solidFill>
                    <a:srgbClr val="FFFFFF"/>
                  </a:solidFill>
                </a:uFill>
                <a:latin typeface="Arial"/>
              </a:rPr>
              <a:t>Attention models </a:t>
            </a:r>
            <a:r>
              <a:rPr lang="de-DE" sz="2000" strike="noStrike" spc="-1" dirty="0" smtClean="0">
                <a:solidFill>
                  <a:srgbClr val="000000"/>
                </a:solidFill>
                <a:uFill>
                  <a:solidFill>
                    <a:srgbClr val="FFFFFF"/>
                  </a:solidFill>
                </a:uFill>
                <a:latin typeface="Arial"/>
              </a:rPr>
              <a:t>successfully employed </a:t>
            </a:r>
            <a:r>
              <a:rPr lang="de-DE" sz="2000" strike="noStrike" spc="-1" dirty="0">
                <a:solidFill>
                  <a:srgbClr val="000000"/>
                </a:solidFill>
                <a:uFill>
                  <a:solidFill>
                    <a:srgbClr val="FFFFFF"/>
                  </a:solidFill>
                </a:uFill>
                <a:latin typeface="Arial"/>
              </a:rPr>
              <a:t>for handwriting recognition</a:t>
            </a:r>
          </a:p>
        </p:txBody>
      </p:sp>
      <p:sp>
        <p:nvSpPr>
          <p:cNvPr id="1204" name="CustomShape 3"/>
          <p:cNvSpPr/>
          <p:nvPr/>
        </p:nvSpPr>
        <p:spPr>
          <a:xfrm>
            <a:off x="1008000" y="1152000"/>
            <a:ext cx="55998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a:solidFill>
                  <a:srgbClr val="000000"/>
                </a:solidFill>
                <a:uFill>
                  <a:solidFill>
                    <a:srgbClr val="FFFFFF"/>
                  </a:solidFill>
                </a:uFill>
                <a:latin typeface="Arial"/>
              </a:rPr>
              <a:t>http://arxiv.org/abs/1406.6247</a:t>
            </a:r>
          </a:p>
        </p:txBody>
      </p:sp>
      <p:sp>
        <p:nvSpPr>
          <p:cNvPr id="1205" name="CustomShape 4"/>
          <p:cNvSpPr/>
          <p:nvPr/>
        </p:nvSpPr>
        <p:spPr>
          <a:xfrm>
            <a:off x="4968000" y="1152000"/>
            <a:ext cx="324000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de-DE" sz="1800" strike="noStrike" spc="-1">
                <a:solidFill>
                  <a:srgbClr val="000000"/>
                </a:solidFill>
                <a:uFill>
                  <a:solidFill>
                    <a:srgbClr val="FFFFFF"/>
                  </a:solidFill>
                </a:uFill>
                <a:latin typeface="Arial"/>
              </a:rPr>
              <a:t>http://arxiv.org/abs/1412.7755</a:t>
            </a:r>
          </a:p>
        </p:txBody>
      </p:sp>
      <p:pic>
        <p:nvPicPr>
          <p:cNvPr id="9218" name="Picture 2" descr="http://www-ekp.physik.uni-karlsruhe.de/~tkeck/house_read.gif"/>
          <p:cNvPicPr>
            <a:picLocks noChangeAspect="1" noChangeArrowheads="1" noCrop="1"/>
          </p:cNvPicPr>
          <p:nvPr/>
        </p:nvPicPr>
        <p:blipFill>
          <a:blip r:embed="rId2" cstate="print"/>
          <a:srcRect/>
          <a:stretch>
            <a:fillRect/>
          </a:stretch>
        </p:blipFill>
        <p:spPr bwMode="auto">
          <a:xfrm>
            <a:off x="6681192" y="1988840"/>
            <a:ext cx="2133600" cy="3810000"/>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95000" y="273600"/>
            <a:ext cx="8911080" cy="530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Available Tools</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6" name="Picture 875"/>
          <p:cNvPicPr/>
          <p:nvPr/>
        </p:nvPicPr>
        <p:blipFill>
          <a:blip r:embed="rId2" cstate="print"/>
          <a:stretch/>
        </p:blipFill>
        <p:spPr>
          <a:xfrm>
            <a:off x="19080" y="656280"/>
            <a:ext cx="9903960" cy="5941440"/>
          </a:xfrm>
          <a:prstGeom prst="rect">
            <a:avLst/>
          </a:prstGeom>
          <a:ln>
            <a:noFill/>
          </a:ln>
        </p:spPr>
      </p:pic>
      <p:sp>
        <p:nvSpPr>
          <p:cNvPr id="877" name="CustomShape 1"/>
          <p:cNvSpPr/>
          <p:nvPr/>
        </p:nvSpPr>
        <p:spPr>
          <a:xfrm>
            <a:off x="495000" y="273600"/>
            <a:ext cx="891072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de-DE" sz="3800" strike="noStrike" spc="-1">
                <a:solidFill>
                  <a:srgbClr val="006699"/>
                </a:solidFill>
                <a:uFill>
                  <a:solidFill>
                    <a:srgbClr val="FFFFFF"/>
                  </a:solidFill>
                </a:uFill>
                <a:latin typeface="Arial"/>
                <a:ea typeface="DejaVu Sans"/>
              </a:rPr>
              <a:t>Classification Quality</a:t>
            </a:r>
            <a:endParaRPr lang="de-DE"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7" name="Picture 1206"/>
          <p:cNvPicPr/>
          <p:nvPr/>
        </p:nvPicPr>
        <p:blipFill>
          <a:blip r:embed="rId2" cstate="print"/>
          <a:stretch/>
        </p:blipFill>
        <p:spPr>
          <a:xfrm>
            <a:off x="1071360" y="1296000"/>
            <a:ext cx="3392640" cy="779760"/>
          </a:xfrm>
          <a:prstGeom prst="rect">
            <a:avLst/>
          </a:prstGeom>
          <a:ln>
            <a:noFill/>
          </a:ln>
        </p:spPr>
      </p:pic>
      <p:pic>
        <p:nvPicPr>
          <p:cNvPr id="1208" name="Picture 1207"/>
          <p:cNvPicPr/>
          <p:nvPr/>
        </p:nvPicPr>
        <p:blipFill>
          <a:blip r:embed="rId3" cstate="print"/>
          <a:stretch/>
        </p:blipFill>
        <p:spPr>
          <a:xfrm>
            <a:off x="5040000" y="1192680"/>
            <a:ext cx="4401000" cy="1327320"/>
          </a:xfrm>
          <a:prstGeom prst="rect">
            <a:avLst/>
          </a:prstGeom>
          <a:ln>
            <a:noFill/>
          </a:ln>
        </p:spPr>
      </p:pic>
      <p:pic>
        <p:nvPicPr>
          <p:cNvPr id="1209" name="Picture 1208"/>
          <p:cNvPicPr/>
          <p:nvPr/>
        </p:nvPicPr>
        <p:blipFill>
          <a:blip r:embed="rId4" cstate="print"/>
          <a:stretch/>
        </p:blipFill>
        <p:spPr>
          <a:xfrm>
            <a:off x="2119680" y="2808000"/>
            <a:ext cx="2272320" cy="1459800"/>
          </a:xfrm>
          <a:prstGeom prst="rect">
            <a:avLst/>
          </a:prstGeom>
          <a:ln>
            <a:noFill/>
          </a:ln>
        </p:spPr>
      </p:pic>
      <p:pic>
        <p:nvPicPr>
          <p:cNvPr id="1210" name="Picture 1209"/>
          <p:cNvPicPr/>
          <p:nvPr/>
        </p:nvPicPr>
        <p:blipFill>
          <a:blip r:embed="rId5" cstate="print"/>
          <a:stretch/>
        </p:blipFill>
        <p:spPr>
          <a:xfrm>
            <a:off x="6120000" y="3168000"/>
            <a:ext cx="2752920" cy="2243520"/>
          </a:xfrm>
          <a:prstGeom prst="rect">
            <a:avLst/>
          </a:prstGeom>
          <a:ln>
            <a:noFill/>
          </a:ln>
        </p:spPr>
      </p:pic>
      <p:pic>
        <p:nvPicPr>
          <p:cNvPr id="1211" name="Picture 1210"/>
          <p:cNvPicPr/>
          <p:nvPr/>
        </p:nvPicPr>
        <p:blipFill>
          <a:blip r:embed="rId6" cstate="print"/>
          <a:stretch/>
        </p:blipFill>
        <p:spPr>
          <a:xfrm>
            <a:off x="936000" y="4968000"/>
            <a:ext cx="4641120" cy="1119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1750</TotalTime>
  <Words>1615</Words>
  <Application>Microsoft Office PowerPoint</Application>
  <PresentationFormat>A4 Paper (210x297 mm)</PresentationFormat>
  <Paragraphs>361</Paragraphs>
  <Slides>90</Slides>
  <Notes>8</Notes>
  <HiddenSlides>0</HiddenSlides>
  <MMClips>0</MMClips>
  <ScaleCrop>false</ScaleCrop>
  <HeadingPairs>
    <vt:vector size="4" baseType="variant">
      <vt:variant>
        <vt:lpstr>Theme</vt:lpstr>
      </vt:variant>
      <vt:variant>
        <vt:i4>18</vt:i4>
      </vt:variant>
      <vt:variant>
        <vt:lpstr>Slide Titles</vt:lpstr>
      </vt:variant>
      <vt:variant>
        <vt:i4>90</vt:i4>
      </vt:variant>
    </vt:vector>
  </HeadingPairs>
  <TitlesOfParts>
    <vt:vector size="108"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Windows User</cp:lastModifiedBy>
  <cp:revision>135</cp:revision>
  <dcterms:modified xsi:type="dcterms:W3CDTF">2016-01-29T15:04:02Z</dcterms:modified>
  <dc:language>de-DE</dc:language>
</cp:coreProperties>
</file>